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 id="267" r:id="rId41"/>
    <p:sldId id="268" r:id="rId42"/>
    <p:sldId id="269" r:id="rId43"/>
    <p:sldId id="270" r:id="rId44"/>
    <p:sldId id="271" r:id="rId45"/>
    <p:sldId id="272" r:id="rId46"/>
    <p:sldId id="273" r:id="rId47"/>
    <p:sldId id="274" r:id="rId48"/>
    <p:sldId id="275" r:id="rId49"/>
    <p:sldId id="276" r:id="rId50"/>
    <p:sldId id="277" r:id="rId51"/>
    <p:sldId id="278" r:id="rId52"/>
    <p:sldId id="279" r:id="rId53"/>
    <p:sldId id="280" r:id="rId54"/>
    <p:sldId id="281" r:id="rId55"/>
    <p:sldId id="282" r:id="rId56"/>
    <p:sldId id="283" r:id="rId57"/>
    <p:sldId id="284" r:id="rId58"/>
    <p:sldId id="285" r:id="rId59"/>
    <p:sldId id="286" r:id="rId60"/>
    <p:sldId id="287" r:id="rId61"/>
    <p:sldId id="288" r:id="rId6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uce" charset="1" panose="00000500000000000000"/>
      <p:regular r:id="rId10"/>
    </p:embeddedFont>
    <p:embeddedFont>
      <p:font typeface="Open Sauce Bold" charset="1" panose="00000800000000000000"/>
      <p:regular r:id="rId11"/>
    </p:embeddedFont>
    <p:embeddedFont>
      <p:font typeface="Open Sauce Italics" charset="1" panose="00000500000000000000"/>
      <p:regular r:id="rId12"/>
    </p:embeddedFont>
    <p:embeddedFont>
      <p:font typeface="Open Sauce Bold Italics" charset="1" panose="00000800000000000000"/>
      <p:regular r:id="rId13"/>
    </p:embeddedFont>
    <p:embeddedFont>
      <p:font typeface="Open Sauce Light" charset="1" panose="00000400000000000000"/>
      <p:regular r:id="rId14"/>
    </p:embeddedFont>
    <p:embeddedFont>
      <p:font typeface="Open Sauce Light Italics" charset="1" panose="00000400000000000000"/>
      <p:regular r:id="rId15"/>
    </p:embeddedFont>
    <p:embeddedFont>
      <p:font typeface="Open Sauce Medium" charset="1" panose="00000600000000000000"/>
      <p:regular r:id="rId16"/>
    </p:embeddedFont>
    <p:embeddedFont>
      <p:font typeface="Open Sauce Medium Italics" charset="1" panose="00000600000000000000"/>
      <p:regular r:id="rId17"/>
    </p:embeddedFont>
    <p:embeddedFont>
      <p:font typeface="Open Sauce Semi-Bold" charset="1" panose="00000700000000000000"/>
      <p:regular r:id="rId18"/>
    </p:embeddedFont>
    <p:embeddedFont>
      <p:font typeface="Open Sauce Semi-Bold Italics" charset="1" panose="00000700000000000000"/>
      <p:regular r:id="rId19"/>
    </p:embeddedFont>
    <p:embeddedFont>
      <p:font typeface="Open Sauce Heavy" charset="1" panose="00000A00000000000000"/>
      <p:regular r:id="rId20"/>
    </p:embeddedFont>
    <p:embeddedFont>
      <p:font typeface="Open Sauce Heavy Italics" charset="1" panose="00000A00000000000000"/>
      <p:regular r:id="rId21"/>
    </p:embeddedFont>
    <p:embeddedFont>
      <p:font typeface="Open Sans" charset="1" panose="020B0606030504020204"/>
      <p:regular r:id="rId22"/>
    </p:embeddedFont>
    <p:embeddedFont>
      <p:font typeface="Open Sans Bold" charset="1" panose="020B0806030504020204"/>
      <p:regular r:id="rId23"/>
    </p:embeddedFont>
    <p:embeddedFont>
      <p:font typeface="Open Sans Italics" charset="1" panose="020B0606030504020204"/>
      <p:regular r:id="rId24"/>
    </p:embeddedFont>
    <p:embeddedFont>
      <p:font typeface="Open Sans Bold Italics" charset="1" panose="020B0806030504020204"/>
      <p:regular r:id="rId25"/>
    </p:embeddedFont>
    <p:embeddedFont>
      <p:font typeface="Open Sans Light" charset="1" panose="020B0306030504020204"/>
      <p:regular r:id="rId26"/>
    </p:embeddedFont>
    <p:embeddedFont>
      <p:font typeface="Open Sans Light Italics" charset="1" panose="020B0306030504020204"/>
      <p:regular r:id="rId27"/>
    </p:embeddedFont>
    <p:embeddedFont>
      <p:font typeface="Open Sans Ultra-Bold" charset="1" panose="00000000000000000000"/>
      <p:regular r:id="rId28"/>
    </p:embeddedFont>
    <p:embeddedFont>
      <p:font typeface="Open Sans Ultra-Bold Italics" charset="1" panose="000000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41" Target="slides/slide12.xml" Type="http://schemas.openxmlformats.org/officeDocument/2006/relationships/slide"/><Relationship Id="rId42" Target="slides/slide13.xml" Type="http://schemas.openxmlformats.org/officeDocument/2006/relationships/slide"/><Relationship Id="rId43" Target="slides/slide14.xml" Type="http://schemas.openxmlformats.org/officeDocument/2006/relationships/slide"/><Relationship Id="rId44" Target="slides/slide15.xml" Type="http://schemas.openxmlformats.org/officeDocument/2006/relationships/slide"/><Relationship Id="rId45" Target="slides/slide16.xml" Type="http://schemas.openxmlformats.org/officeDocument/2006/relationships/slide"/><Relationship Id="rId46" Target="slides/slide17.xml" Type="http://schemas.openxmlformats.org/officeDocument/2006/relationships/slide"/><Relationship Id="rId47" Target="slides/slide18.xml" Type="http://schemas.openxmlformats.org/officeDocument/2006/relationships/slide"/><Relationship Id="rId48" Target="slides/slide19.xml" Type="http://schemas.openxmlformats.org/officeDocument/2006/relationships/slide"/><Relationship Id="rId49" Target="slides/slide20.xml" Type="http://schemas.openxmlformats.org/officeDocument/2006/relationships/slide"/><Relationship Id="rId5" Target="tableStyles.xml" Type="http://schemas.openxmlformats.org/officeDocument/2006/relationships/tableStyles"/><Relationship Id="rId50" Target="slides/slide21.xml" Type="http://schemas.openxmlformats.org/officeDocument/2006/relationships/slide"/><Relationship Id="rId51" Target="slides/slide22.xml" Type="http://schemas.openxmlformats.org/officeDocument/2006/relationships/slide"/><Relationship Id="rId52" Target="slides/slide23.xml" Type="http://schemas.openxmlformats.org/officeDocument/2006/relationships/slide"/><Relationship Id="rId53" Target="slides/slide24.xml" Type="http://schemas.openxmlformats.org/officeDocument/2006/relationships/slide"/><Relationship Id="rId54" Target="slides/slide25.xml" Type="http://schemas.openxmlformats.org/officeDocument/2006/relationships/slide"/><Relationship Id="rId55" Target="slides/slide26.xml" Type="http://schemas.openxmlformats.org/officeDocument/2006/relationships/slide"/><Relationship Id="rId56" Target="slides/slide27.xml" Type="http://schemas.openxmlformats.org/officeDocument/2006/relationships/slide"/><Relationship Id="rId57" Target="slides/slide28.xml" Type="http://schemas.openxmlformats.org/officeDocument/2006/relationships/slide"/><Relationship Id="rId58" Target="slides/slide29.xml" Type="http://schemas.openxmlformats.org/officeDocument/2006/relationships/slide"/><Relationship Id="rId59" Target="slides/slide30.xml" Type="http://schemas.openxmlformats.org/officeDocument/2006/relationships/slide"/><Relationship Id="rId6" Target="fonts/font6.fntdata" Type="http://schemas.openxmlformats.org/officeDocument/2006/relationships/font"/><Relationship Id="rId60" Target="slides/slide31.xml" Type="http://schemas.openxmlformats.org/officeDocument/2006/relationships/slide"/><Relationship Id="rId61" Target="slides/slide32.xml" Type="http://schemas.openxmlformats.org/officeDocument/2006/relationships/slide"/><Relationship Id="rId62" Target="slides/slide33.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png>
</file>

<file path=ppt/media/image7.pn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2.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2.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2.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2.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2.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2.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8.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1.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2.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png" Type="http://schemas.openxmlformats.org/officeDocument/2006/relationships/image"/><Relationship Id="rId4" Target="../media/image25.png" Type="http://schemas.openxmlformats.org/officeDocument/2006/relationships/image"/><Relationship Id="rId5" Target="../media/image2.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https://saludenmexico.ciep.mx/images/Cap3.pdf"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4A9D75"/>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F6FFFB">
                <a:alpha val="72941"/>
              </a:srgbClr>
            </a:solidFill>
          </p:spPr>
        </p:sp>
        <p:sp>
          <p:nvSpPr>
            <p:cNvPr name="TextBox 4" id="4"/>
            <p:cNvSpPr txBox="true"/>
            <p:nvPr/>
          </p:nvSpPr>
          <p:spPr>
            <a:xfrm>
              <a:off x="0" y="-47625"/>
              <a:ext cx="4816593" cy="2756958"/>
            </a:xfrm>
            <a:prstGeom prst="rect">
              <a:avLst/>
            </a:prstGeom>
          </p:spPr>
          <p:txBody>
            <a:bodyPr anchor="ctr" rtlCol="false" tIns="50800" lIns="50800" bIns="50800" rIns="50800"/>
            <a:lstStyle/>
            <a:p>
              <a:pPr algn="ctr">
                <a:lnSpc>
                  <a:spcPts val="3499"/>
                </a:lnSpc>
              </a:pPr>
            </a:p>
          </p:txBody>
        </p:sp>
      </p:grpSp>
      <p:sp>
        <p:nvSpPr>
          <p:cNvPr name="Freeform 5" id="5"/>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20999"/>
            </a:blip>
            <a:stretch>
              <a:fillRect l="0" t="-9222" r="0" b="-9222"/>
            </a:stretch>
          </a:blipFill>
        </p:spPr>
      </p:sp>
      <p:sp>
        <p:nvSpPr>
          <p:cNvPr name="Freeform 6" id="6"/>
          <p:cNvSpPr/>
          <p:nvPr/>
        </p:nvSpPr>
        <p:spPr>
          <a:xfrm flipH="false" flipV="false" rot="0">
            <a:off x="-2984476" y="5428591"/>
            <a:ext cx="18716907" cy="5895581"/>
          </a:xfrm>
          <a:custGeom>
            <a:avLst/>
            <a:gdLst/>
            <a:ahLst/>
            <a:cxnLst/>
            <a:rect r="r" b="b" t="t" l="l"/>
            <a:pathLst>
              <a:path h="5895581" w="18716907">
                <a:moveTo>
                  <a:pt x="0" y="0"/>
                </a:moveTo>
                <a:lnTo>
                  <a:pt x="18716907" y="0"/>
                </a:lnTo>
                <a:lnTo>
                  <a:pt x="18716907" y="5895581"/>
                </a:lnTo>
                <a:lnTo>
                  <a:pt x="0" y="5895581"/>
                </a:lnTo>
                <a:lnTo>
                  <a:pt x="0" y="0"/>
                </a:lnTo>
                <a:close/>
              </a:path>
            </a:pathLst>
          </a:custGeom>
          <a:blipFill>
            <a:blip r:embed="rId3"/>
            <a:stretch>
              <a:fillRect l="0" t="-101487" r="0" b="-115985"/>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a:off x="0" y="1966447"/>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1028700" y="529759"/>
            <a:ext cx="6368452" cy="1431925"/>
          </a:xfrm>
          <a:prstGeom prst="rect">
            <a:avLst/>
          </a:prstGeom>
        </p:spPr>
        <p:txBody>
          <a:bodyPr anchor="t" rtlCol="false" tIns="0" lIns="0" bIns="0" rIns="0">
            <a:spAutoFit/>
          </a:bodyPr>
          <a:lstStyle/>
          <a:p>
            <a:pPr>
              <a:lnSpc>
                <a:spcPts val="11000"/>
              </a:lnSpc>
            </a:pPr>
            <a:r>
              <a:rPr lang="en-US" sz="10000" spc="-100">
                <a:solidFill>
                  <a:srgbClr val="4A9D75"/>
                </a:solidFill>
                <a:latin typeface="Open Sauce Bold"/>
              </a:rPr>
              <a:t>Perfiles</a:t>
            </a:r>
          </a:p>
        </p:txBody>
      </p:sp>
      <p:sp>
        <p:nvSpPr>
          <p:cNvPr name="TextBox 4" id="4"/>
          <p:cNvSpPr txBox="true"/>
          <p:nvPr/>
        </p:nvSpPr>
        <p:spPr>
          <a:xfrm rot="0">
            <a:off x="640238" y="5659706"/>
            <a:ext cx="17433183" cy="3013750"/>
          </a:xfrm>
          <a:prstGeom prst="rect">
            <a:avLst/>
          </a:prstGeom>
        </p:spPr>
        <p:txBody>
          <a:bodyPr anchor="t" rtlCol="false" tIns="0" lIns="0" bIns="0" rIns="0">
            <a:spAutoFit/>
          </a:bodyPr>
          <a:lstStyle/>
          <a:p>
            <a:pPr>
              <a:lnSpc>
                <a:spcPts val="3987"/>
              </a:lnSpc>
            </a:pPr>
            <a:r>
              <a:rPr lang="en-US" sz="2848">
                <a:solidFill>
                  <a:srgbClr val="4A9D75"/>
                </a:solidFill>
                <a:latin typeface="Open Sauce Bold"/>
              </a:rPr>
              <a:t>Edad</a:t>
            </a:r>
            <a:r>
              <a:rPr lang="en-US" sz="2848">
                <a:solidFill>
                  <a:srgbClr val="4A9D75"/>
                </a:solidFill>
                <a:latin typeface="Open Sauce"/>
              </a:rPr>
              <a:t>: 30-42 años (33 en promedio).</a:t>
            </a:r>
          </a:p>
          <a:p>
            <a:pPr>
              <a:lnSpc>
                <a:spcPts val="3987"/>
              </a:lnSpc>
            </a:pPr>
            <a:r>
              <a:rPr lang="en-US" sz="2848">
                <a:solidFill>
                  <a:srgbClr val="4A9D75"/>
                </a:solidFill>
                <a:latin typeface="Open Sauce Bold"/>
              </a:rPr>
              <a:t>Género</a:t>
            </a:r>
            <a:r>
              <a:rPr lang="en-US" sz="2848">
                <a:solidFill>
                  <a:srgbClr val="4A9D75"/>
                </a:solidFill>
                <a:latin typeface="Open Sauce"/>
              </a:rPr>
              <a:t>: 55% Mujeres. </a:t>
            </a:r>
          </a:p>
          <a:p>
            <a:pPr>
              <a:lnSpc>
                <a:spcPts val="3987"/>
              </a:lnSpc>
            </a:pPr>
            <a:r>
              <a:rPr lang="en-US" sz="2848">
                <a:solidFill>
                  <a:srgbClr val="4A9D75"/>
                </a:solidFill>
                <a:latin typeface="Open Sauce Bold"/>
              </a:rPr>
              <a:t>Experiencia tecnológica</a:t>
            </a:r>
            <a:r>
              <a:rPr lang="en-US" sz="2848">
                <a:solidFill>
                  <a:srgbClr val="4A9D75"/>
                </a:solidFill>
                <a:latin typeface="Open Sauce"/>
              </a:rPr>
              <a:t>: Media-alta, alta.</a:t>
            </a:r>
          </a:p>
          <a:p>
            <a:pPr>
              <a:lnSpc>
                <a:spcPts val="3987"/>
              </a:lnSpc>
            </a:pPr>
            <a:r>
              <a:rPr lang="en-US" sz="2848">
                <a:solidFill>
                  <a:srgbClr val="4A9D75"/>
                </a:solidFill>
                <a:latin typeface="Open Sauce Bold"/>
              </a:rPr>
              <a:t>Horas de trabajo a la semana: </a:t>
            </a:r>
            <a:r>
              <a:rPr lang="en-US" sz="2848">
                <a:solidFill>
                  <a:srgbClr val="4A9D75"/>
                </a:solidFill>
                <a:latin typeface="Open Sauce"/>
              </a:rPr>
              <a:t>30.</a:t>
            </a:r>
          </a:p>
          <a:p>
            <a:pPr>
              <a:lnSpc>
                <a:spcPts val="3987"/>
              </a:lnSpc>
            </a:pPr>
            <a:r>
              <a:rPr lang="en-US" sz="2848">
                <a:solidFill>
                  <a:srgbClr val="4A9D75"/>
                </a:solidFill>
                <a:latin typeface="Open Sauce Bold"/>
              </a:rPr>
              <a:t>Experiencia con sistemas similares</a:t>
            </a:r>
            <a:r>
              <a:rPr lang="en-US" sz="2848">
                <a:solidFill>
                  <a:srgbClr val="4A9D75"/>
                </a:solidFill>
                <a:latin typeface="Open Sauce"/>
              </a:rPr>
              <a:t>: Principalmente sistemas de embebidos y de información. </a:t>
            </a:r>
          </a:p>
          <a:p>
            <a:pPr>
              <a:lnSpc>
                <a:spcPts val="3987"/>
              </a:lnSpc>
            </a:pPr>
            <a:r>
              <a:rPr lang="en-US" sz="2848">
                <a:solidFill>
                  <a:srgbClr val="4A9D75"/>
                </a:solidFill>
                <a:latin typeface="Open Sauce Bold"/>
              </a:rPr>
              <a:t>Máximo nivel de educación</a:t>
            </a:r>
            <a:r>
              <a:rPr lang="en-US" sz="2848">
                <a:solidFill>
                  <a:srgbClr val="4A9D75"/>
                </a:solidFill>
                <a:latin typeface="Open Sauce"/>
              </a:rPr>
              <a:t>: Licenciatura en campos de la computación y áreas relacionadas.</a:t>
            </a:r>
          </a:p>
        </p:txBody>
      </p:sp>
      <p:sp>
        <p:nvSpPr>
          <p:cNvPr name="TextBox 5" id="5"/>
          <p:cNvSpPr txBox="true"/>
          <p:nvPr/>
        </p:nvSpPr>
        <p:spPr>
          <a:xfrm rot="0">
            <a:off x="3254733" y="2773448"/>
            <a:ext cx="14605859" cy="1553197"/>
          </a:xfrm>
          <a:prstGeom prst="rect">
            <a:avLst/>
          </a:prstGeom>
        </p:spPr>
        <p:txBody>
          <a:bodyPr anchor="t" rtlCol="false" tIns="0" lIns="0" bIns="0" rIns="0">
            <a:spAutoFit/>
          </a:bodyPr>
          <a:lstStyle/>
          <a:p>
            <a:pPr algn="ctr">
              <a:lnSpc>
                <a:spcPts val="6265"/>
              </a:lnSpc>
              <a:spcBef>
                <a:spcPct val="0"/>
              </a:spcBef>
            </a:pPr>
            <a:r>
              <a:rPr lang="en-US" sz="4475">
                <a:solidFill>
                  <a:srgbClr val="4A9D75"/>
                </a:solidFill>
                <a:latin typeface="Open Sauce Bold"/>
              </a:rPr>
              <a:t>Personal capacitado encargado de soporte y actualización del sistema (Primario)</a:t>
            </a:r>
          </a:p>
        </p:txBody>
      </p:sp>
      <p:sp>
        <p:nvSpPr>
          <p:cNvPr name="Freeform 6" id="6"/>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grpSp>
        <p:nvGrpSpPr>
          <p:cNvPr name="Group 7" id="7"/>
          <p:cNvGrpSpPr/>
          <p:nvPr/>
        </p:nvGrpSpPr>
        <p:grpSpPr>
          <a:xfrm rot="0">
            <a:off x="1441544" y="2728252"/>
            <a:ext cx="1813188" cy="1729313"/>
            <a:chOff x="0" y="0"/>
            <a:chExt cx="2417585" cy="2305751"/>
          </a:xfrm>
        </p:grpSpPr>
        <p:grpSp>
          <p:nvGrpSpPr>
            <p:cNvPr name="Group 8" id="8"/>
            <p:cNvGrpSpPr/>
            <p:nvPr/>
          </p:nvGrpSpPr>
          <p:grpSpPr>
            <a:xfrm rot="0">
              <a:off x="0" y="0"/>
              <a:ext cx="2305751" cy="230575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A9D75"/>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587689" y="-18205"/>
              <a:ext cx="1829895" cy="2161187"/>
            </a:xfrm>
            <a:prstGeom prst="rect">
              <a:avLst/>
            </a:prstGeom>
          </p:spPr>
          <p:txBody>
            <a:bodyPr anchor="t" rtlCol="false" tIns="0" lIns="0" bIns="0" rIns="0">
              <a:spAutoFit/>
            </a:bodyPr>
            <a:lstStyle/>
            <a:p>
              <a:pPr>
                <a:lnSpc>
                  <a:spcPts val="13690"/>
                </a:lnSpc>
              </a:pPr>
              <a:r>
                <a:rPr lang="en-US" sz="9779">
                  <a:solidFill>
                    <a:srgbClr val="FFFFFF"/>
                  </a:solidFill>
                  <a:latin typeface="Open Sauce Bold"/>
                </a:rPr>
                <a:t>3</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a:off x="0" y="1966447"/>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1028700" y="529759"/>
            <a:ext cx="6368452" cy="1431925"/>
          </a:xfrm>
          <a:prstGeom prst="rect">
            <a:avLst/>
          </a:prstGeom>
        </p:spPr>
        <p:txBody>
          <a:bodyPr anchor="t" rtlCol="false" tIns="0" lIns="0" bIns="0" rIns="0">
            <a:spAutoFit/>
          </a:bodyPr>
          <a:lstStyle/>
          <a:p>
            <a:pPr>
              <a:lnSpc>
                <a:spcPts val="11000"/>
              </a:lnSpc>
            </a:pPr>
            <a:r>
              <a:rPr lang="en-US" sz="10000" spc="-100">
                <a:solidFill>
                  <a:srgbClr val="4A9D75"/>
                </a:solidFill>
                <a:latin typeface="Open Sauce Bold"/>
              </a:rPr>
              <a:t>Perfiles</a:t>
            </a:r>
          </a:p>
        </p:txBody>
      </p:sp>
      <p:sp>
        <p:nvSpPr>
          <p:cNvPr name="TextBox 4" id="4"/>
          <p:cNvSpPr txBox="true"/>
          <p:nvPr/>
        </p:nvSpPr>
        <p:spPr>
          <a:xfrm rot="0">
            <a:off x="1028700" y="5619370"/>
            <a:ext cx="17433183" cy="2004100"/>
          </a:xfrm>
          <a:prstGeom prst="rect">
            <a:avLst/>
          </a:prstGeom>
        </p:spPr>
        <p:txBody>
          <a:bodyPr anchor="t" rtlCol="false" tIns="0" lIns="0" bIns="0" rIns="0">
            <a:spAutoFit/>
          </a:bodyPr>
          <a:lstStyle/>
          <a:p>
            <a:pPr>
              <a:lnSpc>
                <a:spcPts val="3987"/>
              </a:lnSpc>
            </a:pPr>
            <a:r>
              <a:rPr lang="en-US" sz="2848">
                <a:solidFill>
                  <a:srgbClr val="4A9D75"/>
                </a:solidFill>
                <a:latin typeface="Open Sauce Bold"/>
              </a:rPr>
              <a:t>Edad</a:t>
            </a:r>
            <a:r>
              <a:rPr lang="en-US" sz="2848">
                <a:solidFill>
                  <a:srgbClr val="4A9D75"/>
                </a:solidFill>
                <a:latin typeface="Open Sauce"/>
              </a:rPr>
              <a:t>: 30-45 años (36 en promedio).</a:t>
            </a:r>
          </a:p>
          <a:p>
            <a:pPr>
              <a:lnSpc>
                <a:spcPts val="3987"/>
              </a:lnSpc>
            </a:pPr>
            <a:r>
              <a:rPr lang="en-US" sz="2848">
                <a:solidFill>
                  <a:srgbClr val="4A9D75"/>
                </a:solidFill>
                <a:latin typeface="Open Sauce Bold"/>
              </a:rPr>
              <a:t>Experiencia tecnológica</a:t>
            </a:r>
            <a:r>
              <a:rPr lang="en-US" sz="2848">
                <a:solidFill>
                  <a:srgbClr val="4A9D75"/>
                </a:solidFill>
                <a:latin typeface="Open Sauce"/>
              </a:rPr>
              <a:t>: Media, media-alta. </a:t>
            </a:r>
          </a:p>
          <a:p>
            <a:pPr>
              <a:lnSpc>
                <a:spcPts val="3987"/>
              </a:lnSpc>
            </a:pPr>
            <a:r>
              <a:rPr lang="en-US" sz="2848">
                <a:solidFill>
                  <a:srgbClr val="4A9D75"/>
                </a:solidFill>
                <a:latin typeface="Open Sauce Bold"/>
              </a:rPr>
              <a:t>Horas de trabajo a la semana</a:t>
            </a:r>
            <a:r>
              <a:rPr lang="en-US" sz="2848">
                <a:solidFill>
                  <a:srgbClr val="4A9D75"/>
                </a:solidFill>
                <a:latin typeface="Open Sauce"/>
              </a:rPr>
              <a:t>: 48.</a:t>
            </a:r>
          </a:p>
          <a:p>
            <a:pPr>
              <a:lnSpc>
                <a:spcPts val="3987"/>
              </a:lnSpc>
            </a:pPr>
            <a:r>
              <a:rPr lang="en-US" sz="2848">
                <a:solidFill>
                  <a:srgbClr val="4A9D75"/>
                </a:solidFill>
                <a:latin typeface="Open Sauce Bold"/>
              </a:rPr>
              <a:t>Cantidad de pacientes atendidos al día</a:t>
            </a:r>
            <a:r>
              <a:rPr lang="en-US" sz="2848">
                <a:solidFill>
                  <a:srgbClr val="4A9D75"/>
                </a:solidFill>
                <a:latin typeface="Open Sauce"/>
              </a:rPr>
              <a:t>: 20.</a:t>
            </a:r>
          </a:p>
        </p:txBody>
      </p:sp>
      <p:sp>
        <p:nvSpPr>
          <p:cNvPr name="TextBox 5" id="5"/>
          <p:cNvSpPr txBox="true"/>
          <p:nvPr/>
        </p:nvSpPr>
        <p:spPr>
          <a:xfrm rot="0">
            <a:off x="1028700" y="3264930"/>
            <a:ext cx="17433183" cy="762622"/>
          </a:xfrm>
          <a:prstGeom prst="rect">
            <a:avLst/>
          </a:prstGeom>
        </p:spPr>
        <p:txBody>
          <a:bodyPr anchor="t" rtlCol="false" tIns="0" lIns="0" bIns="0" rIns="0">
            <a:spAutoFit/>
          </a:bodyPr>
          <a:lstStyle/>
          <a:p>
            <a:pPr algn="ctr">
              <a:lnSpc>
                <a:spcPts val="6265"/>
              </a:lnSpc>
              <a:spcBef>
                <a:spcPct val="0"/>
              </a:spcBef>
            </a:pPr>
            <a:r>
              <a:rPr lang="en-US" sz="4475">
                <a:solidFill>
                  <a:srgbClr val="4A9D75"/>
                </a:solidFill>
                <a:latin typeface="Open Sauce Bold"/>
              </a:rPr>
              <a:t>Doctor que atiende al usuario (Terciario)</a:t>
            </a:r>
          </a:p>
        </p:txBody>
      </p:sp>
      <p:sp>
        <p:nvSpPr>
          <p:cNvPr name="Freeform 6" id="6"/>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grpSp>
        <p:nvGrpSpPr>
          <p:cNvPr name="Group 7" id="7"/>
          <p:cNvGrpSpPr/>
          <p:nvPr/>
        </p:nvGrpSpPr>
        <p:grpSpPr>
          <a:xfrm rot="0">
            <a:off x="1376322" y="2824447"/>
            <a:ext cx="1813188" cy="1729313"/>
            <a:chOff x="0" y="0"/>
            <a:chExt cx="2417585" cy="2305751"/>
          </a:xfrm>
        </p:grpSpPr>
        <p:grpSp>
          <p:nvGrpSpPr>
            <p:cNvPr name="Group 8" id="8"/>
            <p:cNvGrpSpPr/>
            <p:nvPr/>
          </p:nvGrpSpPr>
          <p:grpSpPr>
            <a:xfrm rot="0">
              <a:off x="0" y="0"/>
              <a:ext cx="2305751" cy="230575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A9D75"/>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587689" y="-21254"/>
              <a:ext cx="1829895" cy="2167285"/>
            </a:xfrm>
            <a:prstGeom prst="rect">
              <a:avLst/>
            </a:prstGeom>
          </p:spPr>
          <p:txBody>
            <a:bodyPr anchor="t" rtlCol="false" tIns="0" lIns="0" bIns="0" rIns="0">
              <a:spAutoFit/>
            </a:bodyPr>
            <a:lstStyle/>
            <a:p>
              <a:pPr>
                <a:lnSpc>
                  <a:spcPts val="13690"/>
                </a:lnSpc>
              </a:pPr>
              <a:r>
                <a:rPr lang="en-US" sz="9779">
                  <a:solidFill>
                    <a:srgbClr val="FFFFFF"/>
                  </a:solidFill>
                  <a:latin typeface="Open Sauce Bold"/>
                </a:rPr>
                <a:t>4</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a:off x="0" y="2177216"/>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253368" y="2612509"/>
            <a:ext cx="18206786" cy="7241449"/>
          </a:xfrm>
          <a:prstGeom prst="rect">
            <a:avLst/>
          </a:prstGeom>
        </p:spPr>
        <p:txBody>
          <a:bodyPr anchor="t" rtlCol="false" tIns="0" lIns="0" bIns="0" rIns="0">
            <a:spAutoFit/>
          </a:bodyPr>
          <a:lstStyle/>
          <a:p>
            <a:pPr>
              <a:lnSpc>
                <a:spcPts val="4408"/>
              </a:lnSpc>
            </a:pPr>
            <a:r>
              <a:rPr lang="en-US" sz="3148">
                <a:solidFill>
                  <a:srgbClr val="4A9D75"/>
                </a:solidFill>
                <a:latin typeface="Open Sauce Bold"/>
              </a:rPr>
              <a:t>Nombre</a:t>
            </a:r>
            <a:r>
              <a:rPr lang="en-US" sz="3148">
                <a:solidFill>
                  <a:srgbClr val="4A9D75"/>
                </a:solidFill>
                <a:latin typeface="Open Sauce"/>
              </a:rPr>
              <a:t>: Ana. </a:t>
            </a:r>
          </a:p>
          <a:p>
            <a:pPr>
              <a:lnSpc>
                <a:spcPts val="4408"/>
              </a:lnSpc>
            </a:pPr>
            <a:r>
              <a:rPr lang="en-US" sz="3148">
                <a:solidFill>
                  <a:srgbClr val="4A9D75"/>
                </a:solidFill>
                <a:latin typeface="Open Sauce Bold"/>
              </a:rPr>
              <a:t>Edad</a:t>
            </a:r>
            <a:r>
              <a:rPr lang="en-US" sz="3148">
                <a:solidFill>
                  <a:srgbClr val="4A9D75"/>
                </a:solidFill>
                <a:latin typeface="Open Sauce"/>
              </a:rPr>
              <a:t>: 70 años. </a:t>
            </a:r>
          </a:p>
          <a:p>
            <a:pPr>
              <a:lnSpc>
                <a:spcPts val="4408"/>
              </a:lnSpc>
            </a:pPr>
            <a:r>
              <a:rPr lang="en-US" sz="3148">
                <a:solidFill>
                  <a:srgbClr val="4A9D75"/>
                </a:solidFill>
                <a:latin typeface="Open Sauce Bold"/>
              </a:rPr>
              <a:t>Género</a:t>
            </a:r>
            <a:r>
              <a:rPr lang="en-US" sz="3148">
                <a:solidFill>
                  <a:srgbClr val="4A9D75"/>
                </a:solidFill>
                <a:latin typeface="Open Sauce"/>
              </a:rPr>
              <a:t>: Femenino. </a:t>
            </a:r>
          </a:p>
          <a:p>
            <a:pPr>
              <a:lnSpc>
                <a:spcPts val="4408"/>
              </a:lnSpc>
            </a:pPr>
            <a:r>
              <a:rPr lang="en-US" sz="3148">
                <a:solidFill>
                  <a:srgbClr val="4A9D75"/>
                </a:solidFill>
                <a:latin typeface="Open Sauce Bold"/>
              </a:rPr>
              <a:t>Experiencia</a:t>
            </a:r>
            <a:r>
              <a:rPr lang="en-US" sz="3148">
                <a:solidFill>
                  <a:srgbClr val="4A9D75"/>
                </a:solidFill>
                <a:latin typeface="Open Sauce"/>
              </a:rPr>
              <a:t> </a:t>
            </a:r>
            <a:r>
              <a:rPr lang="en-US" sz="3148">
                <a:solidFill>
                  <a:srgbClr val="4A9D75"/>
                </a:solidFill>
                <a:latin typeface="Open Sauce Bold"/>
              </a:rPr>
              <a:t>tecnológica</a:t>
            </a:r>
            <a:r>
              <a:rPr lang="en-US" sz="3148">
                <a:solidFill>
                  <a:srgbClr val="4A9D75"/>
                </a:solidFill>
                <a:latin typeface="Open Sauce"/>
              </a:rPr>
              <a:t>: Baja - Media Baja.</a:t>
            </a:r>
          </a:p>
          <a:p>
            <a:pPr>
              <a:lnSpc>
                <a:spcPts val="4408"/>
              </a:lnSpc>
            </a:pPr>
            <a:r>
              <a:rPr lang="en-US" sz="3148">
                <a:solidFill>
                  <a:srgbClr val="4A9D75"/>
                </a:solidFill>
                <a:latin typeface="Open Sauce Bold"/>
              </a:rPr>
              <a:t>Profesión</a:t>
            </a:r>
            <a:r>
              <a:rPr lang="en-US" sz="3148">
                <a:solidFill>
                  <a:srgbClr val="4A9D75"/>
                </a:solidFill>
                <a:latin typeface="Open Sauce"/>
              </a:rPr>
              <a:t>: Jubilada. </a:t>
            </a:r>
          </a:p>
          <a:p>
            <a:pPr>
              <a:lnSpc>
                <a:spcPts val="4408"/>
              </a:lnSpc>
            </a:pPr>
            <a:r>
              <a:rPr lang="en-US" sz="3148">
                <a:solidFill>
                  <a:srgbClr val="4A9D75"/>
                </a:solidFill>
                <a:latin typeface="Open Sauce Bold"/>
              </a:rPr>
              <a:t>Cantidad de veces que necesita recurrir a un centro de salud</a:t>
            </a:r>
            <a:r>
              <a:rPr lang="en-US" sz="3148">
                <a:solidFill>
                  <a:srgbClr val="4A9D75"/>
                </a:solidFill>
                <a:latin typeface="Open Sauce"/>
              </a:rPr>
              <a:t>: 3 veces al mes</a:t>
            </a:r>
          </a:p>
          <a:p>
            <a:pPr>
              <a:lnSpc>
                <a:spcPts val="4408"/>
              </a:lnSpc>
            </a:pPr>
            <a:r>
              <a:rPr lang="en-US" sz="3148">
                <a:solidFill>
                  <a:srgbClr val="4A9D75"/>
                </a:solidFill>
                <a:latin typeface="Open Sauce Bold"/>
              </a:rPr>
              <a:t>Debilidades físicas:</a:t>
            </a:r>
            <a:r>
              <a:rPr lang="en-US" sz="3148">
                <a:solidFill>
                  <a:srgbClr val="4A9D75"/>
                </a:solidFill>
                <a:latin typeface="Open Sauce"/>
              </a:rPr>
              <a:t> Movilidad y visión reducida, necesita ayuda para desplazarse y leer pequeños textos. </a:t>
            </a:r>
          </a:p>
          <a:p>
            <a:pPr>
              <a:lnSpc>
                <a:spcPts val="4408"/>
              </a:lnSpc>
            </a:pPr>
            <a:r>
              <a:rPr lang="en-US" sz="3148">
                <a:solidFill>
                  <a:srgbClr val="4A9D75"/>
                </a:solidFill>
                <a:latin typeface="Open Sauce Bold"/>
              </a:rPr>
              <a:t>Debilidades cognitivas:</a:t>
            </a:r>
            <a:r>
              <a:rPr lang="en-US" sz="3148">
                <a:solidFill>
                  <a:srgbClr val="4A9D75"/>
                </a:solidFill>
                <a:latin typeface="Open Sauce"/>
              </a:rPr>
              <a:t> Afectaciones en memoria a largo plazo, dificultad para recordar detalles específicos y seguir instrucciones complejas. </a:t>
            </a:r>
          </a:p>
          <a:p>
            <a:pPr>
              <a:lnSpc>
                <a:spcPts val="4408"/>
              </a:lnSpc>
            </a:pPr>
            <a:r>
              <a:rPr lang="en-US" sz="3148">
                <a:solidFill>
                  <a:srgbClr val="4A9D75"/>
                </a:solidFill>
                <a:latin typeface="Open Sauce Bold"/>
              </a:rPr>
              <a:t>Apoyo externo</a:t>
            </a:r>
            <a:r>
              <a:rPr lang="en-US" sz="3148">
                <a:solidFill>
                  <a:srgbClr val="4A9D75"/>
                </a:solidFill>
                <a:latin typeface="Open Sauce"/>
              </a:rPr>
              <a:t>: Hijos adultos que viven cerca y la ayudan con asuntos médicos y tecnológicos.</a:t>
            </a:r>
          </a:p>
          <a:p>
            <a:pPr>
              <a:lnSpc>
                <a:spcPts val="4408"/>
              </a:lnSpc>
            </a:pPr>
          </a:p>
        </p:txBody>
      </p:sp>
      <p:grpSp>
        <p:nvGrpSpPr>
          <p:cNvPr name="Group 4" id="4"/>
          <p:cNvGrpSpPr>
            <a:grpSpLocks noChangeAspect="true"/>
          </p:cNvGrpSpPr>
          <p:nvPr/>
        </p:nvGrpSpPr>
        <p:grpSpPr>
          <a:xfrm rot="0">
            <a:off x="12219027" y="0"/>
            <a:ext cx="4612483" cy="5358368"/>
            <a:chOff x="0" y="0"/>
            <a:chExt cx="5466080" cy="6350000"/>
          </a:xfrm>
        </p:grpSpPr>
        <p:sp>
          <p:nvSpPr>
            <p:cNvPr name="Freeform 5" id="5"/>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6" id="6"/>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9322" t="0" r="0" b="0"/>
              </a:stretch>
            </a:blipFill>
          </p:spPr>
        </p:sp>
        <p:sp>
          <p:nvSpPr>
            <p:cNvPr name="Freeform 7" id="7"/>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8" id="8"/>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name="TextBox 9" id="9"/>
          <p:cNvSpPr txBox="true"/>
          <p:nvPr/>
        </p:nvSpPr>
        <p:spPr>
          <a:xfrm rot="0">
            <a:off x="0" y="77040"/>
            <a:ext cx="11234556" cy="1808071"/>
          </a:xfrm>
          <a:prstGeom prst="rect">
            <a:avLst/>
          </a:prstGeom>
        </p:spPr>
        <p:txBody>
          <a:bodyPr anchor="t" rtlCol="false" tIns="0" lIns="0" bIns="0" rIns="0">
            <a:spAutoFit/>
          </a:bodyPr>
          <a:lstStyle/>
          <a:p>
            <a:pPr algn="ctr">
              <a:lnSpc>
                <a:spcPts val="7313"/>
              </a:lnSpc>
              <a:spcBef>
                <a:spcPct val="0"/>
              </a:spcBef>
            </a:pPr>
            <a:r>
              <a:rPr lang="en-US" sz="5223">
                <a:solidFill>
                  <a:srgbClr val="4A9D75"/>
                </a:solidFill>
                <a:latin typeface="Open Sauce Bold"/>
              </a:rPr>
              <a:t>Persona de la tercera edad con ayuda de personas externas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a:off x="0" y="2571187"/>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278127" y="3637644"/>
            <a:ext cx="17372405" cy="5847110"/>
          </a:xfrm>
          <a:prstGeom prst="rect">
            <a:avLst/>
          </a:prstGeom>
        </p:spPr>
        <p:txBody>
          <a:bodyPr anchor="t" rtlCol="false" tIns="0" lIns="0" bIns="0" rIns="0">
            <a:spAutoFit/>
          </a:bodyPr>
          <a:lstStyle/>
          <a:p>
            <a:pPr>
              <a:lnSpc>
                <a:spcPts val="4268"/>
              </a:lnSpc>
            </a:pPr>
            <a:r>
              <a:rPr lang="en-US" sz="3048">
                <a:solidFill>
                  <a:srgbClr val="4A9D75"/>
                </a:solidFill>
                <a:latin typeface="Open Sauce Bold"/>
              </a:rPr>
              <a:t>Descripción</a:t>
            </a:r>
            <a:r>
              <a:rPr lang="en-US" sz="3048">
                <a:solidFill>
                  <a:srgbClr val="4A9D75"/>
                </a:solidFill>
                <a:latin typeface="Open Sauce"/>
              </a:rPr>
              <a:t>: Después de jubilarse como maestra de primaria, se mudó a la ciudad para estar más cerca de sus hijos adultos, quienes la ayudan en su día a día. Ana siempre ha sido independiente y activa, pero en los últimos años ha experimentado algunos desafíos de salud que han afectado su movilidad y su capacidad para recordar ciertos detalles. A pesar de estos desafíos, Ana es una persona optimista y dedicada a mantener su salud lo mejor posible. Le gusta pasar tiempo con sus amigos del centro de jubilados local, donde participa en actividades sociales y recreativas. Aunque encuentra la tecnología moderna un poco intimidante, está dispuesta a aprender con la ayuda de sus hijos y nietos. Está agradecida por la ayuda que recibe de su familia, quienes están comprometidos a asegurarse de que pueda acceder a la atención médica que necesita de manera fácil y cómoda.</a:t>
            </a:r>
          </a:p>
        </p:txBody>
      </p:sp>
      <p:grpSp>
        <p:nvGrpSpPr>
          <p:cNvPr name="Group 4" id="4"/>
          <p:cNvGrpSpPr>
            <a:grpSpLocks noChangeAspect="true"/>
          </p:cNvGrpSpPr>
          <p:nvPr/>
        </p:nvGrpSpPr>
        <p:grpSpPr>
          <a:xfrm rot="0">
            <a:off x="14026852" y="78694"/>
            <a:ext cx="3014349" cy="3501800"/>
            <a:chOff x="0" y="0"/>
            <a:chExt cx="5466080" cy="6350000"/>
          </a:xfrm>
        </p:grpSpPr>
        <p:sp>
          <p:nvSpPr>
            <p:cNvPr name="Freeform 5" id="5"/>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6" id="6"/>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9322" t="0" r="0" b="0"/>
              </a:stretch>
            </a:blipFill>
          </p:spPr>
        </p:sp>
        <p:sp>
          <p:nvSpPr>
            <p:cNvPr name="Freeform 7" id="7"/>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8" id="8"/>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name="TextBox 9" id="9"/>
          <p:cNvSpPr txBox="true"/>
          <p:nvPr/>
        </p:nvSpPr>
        <p:spPr>
          <a:xfrm rot="0">
            <a:off x="0" y="437770"/>
            <a:ext cx="11234556" cy="1808071"/>
          </a:xfrm>
          <a:prstGeom prst="rect">
            <a:avLst/>
          </a:prstGeom>
        </p:spPr>
        <p:txBody>
          <a:bodyPr anchor="t" rtlCol="false" tIns="0" lIns="0" bIns="0" rIns="0">
            <a:spAutoFit/>
          </a:bodyPr>
          <a:lstStyle/>
          <a:p>
            <a:pPr algn="ctr">
              <a:lnSpc>
                <a:spcPts val="7313"/>
              </a:lnSpc>
              <a:spcBef>
                <a:spcPct val="0"/>
              </a:spcBef>
            </a:pPr>
            <a:r>
              <a:rPr lang="en-US" sz="5223">
                <a:solidFill>
                  <a:srgbClr val="4A9D75"/>
                </a:solidFill>
                <a:latin typeface="Open Sauce Bold"/>
              </a:rPr>
              <a:t>Persona de la tercera edad con ayuda de personas externas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a:off x="0" y="2571187"/>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276545" y="3771371"/>
            <a:ext cx="18206786" cy="5009217"/>
          </a:xfrm>
          <a:prstGeom prst="rect">
            <a:avLst/>
          </a:prstGeom>
        </p:spPr>
        <p:txBody>
          <a:bodyPr anchor="t" rtlCol="false" tIns="0" lIns="0" bIns="0" rIns="0">
            <a:spAutoFit/>
          </a:bodyPr>
          <a:lstStyle/>
          <a:p>
            <a:pPr>
              <a:lnSpc>
                <a:spcPts val="4408"/>
              </a:lnSpc>
            </a:pPr>
            <a:r>
              <a:rPr lang="en-US" sz="3148">
                <a:solidFill>
                  <a:srgbClr val="4A9D75"/>
                </a:solidFill>
                <a:latin typeface="Open Sauce Bold"/>
              </a:rPr>
              <a:t>Nombre</a:t>
            </a:r>
            <a:r>
              <a:rPr lang="en-US" sz="3148">
                <a:solidFill>
                  <a:srgbClr val="4A9D75"/>
                </a:solidFill>
                <a:latin typeface="Open Sauce"/>
              </a:rPr>
              <a:t>: Antonio. </a:t>
            </a:r>
          </a:p>
          <a:p>
            <a:pPr>
              <a:lnSpc>
                <a:spcPts val="4408"/>
              </a:lnSpc>
            </a:pPr>
            <a:r>
              <a:rPr lang="en-US" sz="3148">
                <a:solidFill>
                  <a:srgbClr val="4A9D75"/>
                </a:solidFill>
                <a:latin typeface="Open Sauce Bold"/>
              </a:rPr>
              <a:t>Edad</a:t>
            </a:r>
            <a:r>
              <a:rPr lang="en-US" sz="3148">
                <a:solidFill>
                  <a:srgbClr val="4A9D75"/>
                </a:solidFill>
                <a:latin typeface="Open Sauce"/>
              </a:rPr>
              <a:t>: 68 años. </a:t>
            </a:r>
          </a:p>
          <a:p>
            <a:pPr>
              <a:lnSpc>
                <a:spcPts val="4408"/>
              </a:lnSpc>
            </a:pPr>
            <a:r>
              <a:rPr lang="en-US" sz="3148">
                <a:solidFill>
                  <a:srgbClr val="4A9D75"/>
                </a:solidFill>
                <a:latin typeface="Open Sauce Bold"/>
              </a:rPr>
              <a:t>Género</a:t>
            </a:r>
            <a:r>
              <a:rPr lang="en-US" sz="3148">
                <a:solidFill>
                  <a:srgbClr val="4A9D75"/>
                </a:solidFill>
                <a:latin typeface="Open Sauce"/>
              </a:rPr>
              <a:t>: Masculino. </a:t>
            </a:r>
          </a:p>
          <a:p>
            <a:pPr>
              <a:lnSpc>
                <a:spcPts val="4408"/>
              </a:lnSpc>
            </a:pPr>
            <a:r>
              <a:rPr lang="en-US" sz="3148">
                <a:solidFill>
                  <a:srgbClr val="4A9D75"/>
                </a:solidFill>
                <a:latin typeface="Open Sauce Bold"/>
              </a:rPr>
              <a:t>Experiencia</a:t>
            </a:r>
            <a:r>
              <a:rPr lang="en-US" sz="3148">
                <a:solidFill>
                  <a:srgbClr val="4A9D75"/>
                </a:solidFill>
                <a:latin typeface="Open Sauce"/>
              </a:rPr>
              <a:t> tecnológica: Baja - Media Baja. </a:t>
            </a:r>
          </a:p>
          <a:p>
            <a:pPr>
              <a:lnSpc>
                <a:spcPts val="4408"/>
              </a:lnSpc>
            </a:pPr>
            <a:r>
              <a:rPr lang="en-US" sz="3148">
                <a:solidFill>
                  <a:srgbClr val="4A9D75"/>
                </a:solidFill>
                <a:latin typeface="Open Sauce Bold"/>
              </a:rPr>
              <a:t>Profesión</a:t>
            </a:r>
            <a:r>
              <a:rPr lang="en-US" sz="3148">
                <a:solidFill>
                  <a:srgbClr val="4A9D75"/>
                </a:solidFill>
                <a:latin typeface="Open Sauce"/>
              </a:rPr>
              <a:t>: Jubilado. </a:t>
            </a:r>
          </a:p>
          <a:p>
            <a:pPr>
              <a:lnSpc>
                <a:spcPts val="4408"/>
              </a:lnSpc>
            </a:pPr>
            <a:r>
              <a:rPr lang="en-US" sz="3148">
                <a:solidFill>
                  <a:srgbClr val="4A9D75"/>
                </a:solidFill>
                <a:latin typeface="Open Sauce Bold"/>
              </a:rPr>
              <a:t>Cantidad de veces que necesitan recurrir a un centro de salud</a:t>
            </a:r>
            <a:r>
              <a:rPr lang="en-US" sz="3148">
                <a:solidFill>
                  <a:srgbClr val="4A9D75"/>
                </a:solidFill>
                <a:latin typeface="Open Sauce"/>
              </a:rPr>
              <a:t>: 4 veces al mes. </a:t>
            </a:r>
          </a:p>
          <a:p>
            <a:pPr>
              <a:lnSpc>
                <a:spcPts val="4408"/>
              </a:lnSpc>
            </a:pPr>
            <a:r>
              <a:rPr lang="en-US" sz="3148">
                <a:solidFill>
                  <a:srgbClr val="4A9D75"/>
                </a:solidFill>
                <a:latin typeface="Open Sauce Bold"/>
              </a:rPr>
              <a:t>Debilidades físicas</a:t>
            </a:r>
            <a:r>
              <a:rPr lang="en-US" sz="3148">
                <a:solidFill>
                  <a:srgbClr val="4A9D75"/>
                </a:solidFill>
                <a:latin typeface="Open Sauce"/>
              </a:rPr>
              <a:t>: Movilidad y visión reducida debido a problemas de artritis y cataratas. </a:t>
            </a:r>
          </a:p>
          <a:p>
            <a:pPr>
              <a:lnSpc>
                <a:spcPts val="4408"/>
              </a:lnSpc>
            </a:pPr>
            <a:r>
              <a:rPr lang="en-US" sz="3148">
                <a:solidFill>
                  <a:srgbClr val="4A9D75"/>
                </a:solidFill>
                <a:latin typeface="Open Sauce Bold"/>
              </a:rPr>
              <a:t>Debilidades cognitivas</a:t>
            </a:r>
            <a:r>
              <a:rPr lang="en-US" sz="3148">
                <a:solidFill>
                  <a:srgbClr val="4A9D75"/>
                </a:solidFill>
                <a:latin typeface="Open Sauce"/>
              </a:rPr>
              <a:t>: Experimenta afectaciones en la memoria a largo plazo, olvidando ocasionalmente detalles importantes como nombres y fechas.</a:t>
            </a:r>
          </a:p>
        </p:txBody>
      </p:sp>
      <p:grpSp>
        <p:nvGrpSpPr>
          <p:cNvPr name="Group 4" id="4"/>
          <p:cNvGrpSpPr>
            <a:grpSpLocks noChangeAspect="true"/>
          </p:cNvGrpSpPr>
          <p:nvPr/>
        </p:nvGrpSpPr>
        <p:grpSpPr>
          <a:xfrm rot="0">
            <a:off x="11662773" y="185418"/>
            <a:ext cx="5271452" cy="6123899"/>
            <a:chOff x="0" y="0"/>
            <a:chExt cx="5466080" cy="6350000"/>
          </a:xfrm>
        </p:grpSpPr>
        <p:sp>
          <p:nvSpPr>
            <p:cNvPr name="Freeform 5" id="5"/>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6" id="6"/>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1999" t="0" r="-22000" b="0"/>
              </a:stretch>
            </a:blipFill>
          </p:spPr>
        </p:sp>
        <p:sp>
          <p:nvSpPr>
            <p:cNvPr name="Freeform 7" id="7"/>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8" id="8"/>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name="TextBox 9" id="9"/>
          <p:cNvSpPr txBox="true"/>
          <p:nvPr/>
        </p:nvSpPr>
        <p:spPr>
          <a:xfrm rot="0">
            <a:off x="0" y="345071"/>
            <a:ext cx="11234556" cy="1808071"/>
          </a:xfrm>
          <a:prstGeom prst="rect">
            <a:avLst/>
          </a:prstGeom>
        </p:spPr>
        <p:txBody>
          <a:bodyPr anchor="t" rtlCol="false" tIns="0" lIns="0" bIns="0" rIns="0">
            <a:spAutoFit/>
          </a:bodyPr>
          <a:lstStyle/>
          <a:p>
            <a:pPr algn="ctr">
              <a:lnSpc>
                <a:spcPts val="7313"/>
              </a:lnSpc>
              <a:spcBef>
                <a:spcPct val="0"/>
              </a:spcBef>
            </a:pPr>
            <a:r>
              <a:rPr lang="en-US" sz="5223">
                <a:solidFill>
                  <a:srgbClr val="4A9D75"/>
                </a:solidFill>
                <a:latin typeface="Open Sauce Bold"/>
              </a:rPr>
              <a:t>Persona de la tercera edad sin ayuda de personas externas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a:off x="0" y="3127382"/>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231772" y="4269071"/>
            <a:ext cx="17372405" cy="5313710"/>
          </a:xfrm>
          <a:prstGeom prst="rect">
            <a:avLst/>
          </a:prstGeom>
        </p:spPr>
        <p:txBody>
          <a:bodyPr anchor="t" rtlCol="false" tIns="0" lIns="0" bIns="0" rIns="0">
            <a:spAutoFit/>
          </a:bodyPr>
          <a:lstStyle/>
          <a:p>
            <a:pPr>
              <a:lnSpc>
                <a:spcPts val="4268"/>
              </a:lnSpc>
            </a:pPr>
            <a:r>
              <a:rPr lang="en-US" sz="3048">
                <a:solidFill>
                  <a:srgbClr val="4A9D75"/>
                </a:solidFill>
                <a:latin typeface="Open Sauce Bold"/>
              </a:rPr>
              <a:t>Descripción</a:t>
            </a:r>
            <a:r>
              <a:rPr lang="en-US" sz="3048">
                <a:solidFill>
                  <a:srgbClr val="4A9D75"/>
                </a:solidFill>
                <a:latin typeface="Open Sauce"/>
              </a:rPr>
              <a:t>: Después de décadas trabajando como carpintero, finalmente se retiró para disfrutar de su jubilación en la misma casa que ha sido su hogar durante años. Aunque enfrenta algunos desafíos de salud, como artritis y problemas de visión debido a cataratas, sigue siendo independiente y se las arregla para cuidar de sí mismo. Con una experiencia tecnológica limitada, Antonio no recibe ayuda de sus hijos ni de ninguna otra persona para manejar dispositivos electrónicos como su teléfono inteligente y su computadora, por lo que a veces experimenta frustración al tratar de entender la tecnología moderna. Le gusta pasar tiempo en su jardín y disfruta de la lectura como pasatiempo. Aunque a veces lucha por recordar detalles importantes debido a afectaciones en su memoria a largo plazo, Antonio es optimista y está comprometido a mantenerse saludable y activo. </a:t>
            </a:r>
          </a:p>
        </p:txBody>
      </p:sp>
      <p:sp>
        <p:nvSpPr>
          <p:cNvPr name="TextBox 4" id="4"/>
          <p:cNvSpPr txBox="true"/>
          <p:nvPr/>
        </p:nvSpPr>
        <p:spPr>
          <a:xfrm rot="0">
            <a:off x="0" y="739043"/>
            <a:ext cx="11234556" cy="1808071"/>
          </a:xfrm>
          <a:prstGeom prst="rect">
            <a:avLst/>
          </a:prstGeom>
        </p:spPr>
        <p:txBody>
          <a:bodyPr anchor="t" rtlCol="false" tIns="0" lIns="0" bIns="0" rIns="0">
            <a:spAutoFit/>
          </a:bodyPr>
          <a:lstStyle/>
          <a:p>
            <a:pPr algn="ctr">
              <a:lnSpc>
                <a:spcPts val="7313"/>
              </a:lnSpc>
              <a:spcBef>
                <a:spcPct val="0"/>
              </a:spcBef>
            </a:pPr>
            <a:r>
              <a:rPr lang="en-US" sz="5223">
                <a:solidFill>
                  <a:srgbClr val="4A9D75"/>
                </a:solidFill>
                <a:latin typeface="Open Sauce Bold"/>
              </a:rPr>
              <a:t>Persona de la tercera edad con ayuda de personas externas</a:t>
            </a:r>
          </a:p>
        </p:txBody>
      </p:sp>
      <p:grpSp>
        <p:nvGrpSpPr>
          <p:cNvPr name="Group 5" id="5"/>
          <p:cNvGrpSpPr>
            <a:grpSpLocks noChangeAspect="true"/>
          </p:cNvGrpSpPr>
          <p:nvPr/>
        </p:nvGrpSpPr>
        <p:grpSpPr>
          <a:xfrm rot="0">
            <a:off x="12682572" y="4242"/>
            <a:ext cx="3441047" cy="3997498"/>
            <a:chOff x="0" y="0"/>
            <a:chExt cx="5466080" cy="6350000"/>
          </a:xfrm>
        </p:grpSpPr>
        <p:sp>
          <p:nvSpPr>
            <p:cNvPr name="Freeform 6" id="6"/>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7" id="7"/>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1999" t="0" r="-22000" b="0"/>
              </a:stretch>
            </a:blipFill>
          </p:spPr>
        </p:sp>
        <p:sp>
          <p:nvSpPr>
            <p:cNvPr name="Freeform 8" id="8"/>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9" id="9"/>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6952831" cy="10287000"/>
          </a:xfrm>
          <a:custGeom>
            <a:avLst/>
            <a:gdLst/>
            <a:ahLst/>
            <a:cxnLst/>
            <a:rect r="r" b="b" t="t" l="l"/>
            <a:pathLst>
              <a:path h="10287000" w="6952831">
                <a:moveTo>
                  <a:pt x="0" y="0"/>
                </a:moveTo>
                <a:lnTo>
                  <a:pt x="6952831" y="0"/>
                </a:lnTo>
                <a:lnTo>
                  <a:pt x="6952831" y="10287000"/>
                </a:lnTo>
                <a:lnTo>
                  <a:pt x="0" y="10287000"/>
                </a:lnTo>
                <a:lnTo>
                  <a:pt x="0" y="0"/>
                </a:lnTo>
                <a:close/>
              </a:path>
            </a:pathLst>
          </a:custGeom>
          <a:blipFill>
            <a:blip r:embed="rId2"/>
            <a:stretch>
              <a:fillRect l="0" t="-691" r="0" b="-691"/>
            </a:stretch>
          </a:blipFill>
        </p:spPr>
      </p:sp>
      <p:sp>
        <p:nvSpPr>
          <p:cNvPr name="TextBox 3" id="3"/>
          <p:cNvSpPr txBox="true"/>
          <p:nvPr/>
        </p:nvSpPr>
        <p:spPr>
          <a:xfrm rot="0">
            <a:off x="7741441" y="3562296"/>
            <a:ext cx="9517859" cy="4481256"/>
          </a:xfrm>
          <a:prstGeom prst="rect">
            <a:avLst/>
          </a:prstGeom>
        </p:spPr>
        <p:txBody>
          <a:bodyPr anchor="t" rtlCol="false" tIns="0" lIns="0" bIns="0" rIns="0">
            <a:spAutoFit/>
          </a:bodyPr>
          <a:lstStyle/>
          <a:p>
            <a:pPr>
              <a:lnSpc>
                <a:spcPts val="4476"/>
              </a:lnSpc>
            </a:pPr>
            <a:r>
              <a:rPr lang="en-US" sz="3197">
                <a:solidFill>
                  <a:srgbClr val="4A9D75"/>
                </a:solidFill>
                <a:latin typeface="Open Sauce Bold"/>
              </a:rPr>
              <a:t>Título</a:t>
            </a:r>
            <a:r>
              <a:rPr lang="en-US" sz="3197">
                <a:solidFill>
                  <a:srgbClr val="4A9D75"/>
                </a:solidFill>
                <a:latin typeface="Open Sauce"/>
              </a:rPr>
              <a:t>: Solicitud de cita para un especialista.</a:t>
            </a:r>
          </a:p>
          <a:p>
            <a:pPr>
              <a:lnSpc>
                <a:spcPts val="4476"/>
              </a:lnSpc>
            </a:pPr>
            <a:r>
              <a:rPr lang="en-US" sz="3197">
                <a:solidFill>
                  <a:srgbClr val="4A9D75"/>
                </a:solidFill>
                <a:latin typeface="Open Sauce Bold"/>
              </a:rPr>
              <a:t>Situación/Tarea</a:t>
            </a:r>
            <a:r>
              <a:rPr lang="en-US" sz="3197">
                <a:solidFill>
                  <a:srgbClr val="4A9D75"/>
                </a:solidFill>
                <a:latin typeface="Open Sauce"/>
              </a:rPr>
              <a:t>:</a:t>
            </a:r>
          </a:p>
          <a:p>
            <a:pPr>
              <a:lnSpc>
                <a:spcPts val="4476"/>
              </a:lnSpc>
            </a:pPr>
            <a:r>
              <a:rPr lang="en-US" sz="3197">
                <a:solidFill>
                  <a:srgbClr val="4A9D75"/>
                </a:solidFill>
                <a:latin typeface="Open Sauce"/>
              </a:rPr>
              <a:t>Aquellos usuarios del centro de salud que padecen de alguna enfermedad, ya tuvieron una cita con un doctor general y este los redirige con un especialista necesitan una manera rápida y sencilla de poder agendar una cita.</a:t>
            </a:r>
          </a:p>
          <a:p>
            <a:pPr>
              <a:lnSpc>
                <a:spcPts val="4476"/>
              </a:lnSpc>
            </a:pPr>
          </a:p>
        </p:txBody>
      </p:sp>
      <p:grpSp>
        <p:nvGrpSpPr>
          <p:cNvPr name="Group 4" id="4"/>
          <p:cNvGrpSpPr/>
          <p:nvPr/>
        </p:nvGrpSpPr>
        <p:grpSpPr>
          <a:xfrm rot="0">
            <a:off x="0" y="0"/>
            <a:ext cx="6952831" cy="10287000"/>
            <a:chOff x="0" y="0"/>
            <a:chExt cx="1831198" cy="2709333"/>
          </a:xfrm>
        </p:grpSpPr>
        <p:sp>
          <p:nvSpPr>
            <p:cNvPr name="Freeform 5" id="5"/>
            <p:cNvSpPr/>
            <p:nvPr/>
          </p:nvSpPr>
          <p:spPr>
            <a:xfrm flipH="false" flipV="false" rot="0">
              <a:off x="0" y="0"/>
              <a:ext cx="1831198" cy="2709333"/>
            </a:xfrm>
            <a:custGeom>
              <a:avLst/>
              <a:gdLst/>
              <a:ahLst/>
              <a:cxnLst/>
              <a:rect r="r" b="b" t="t" l="l"/>
              <a:pathLst>
                <a:path h="2709333" w="1831198">
                  <a:moveTo>
                    <a:pt x="0" y="0"/>
                  </a:moveTo>
                  <a:lnTo>
                    <a:pt x="1831198" y="0"/>
                  </a:lnTo>
                  <a:lnTo>
                    <a:pt x="1831198" y="2709333"/>
                  </a:lnTo>
                  <a:lnTo>
                    <a:pt x="0" y="2709333"/>
                  </a:lnTo>
                  <a:close/>
                </a:path>
              </a:pathLst>
            </a:custGeom>
            <a:solidFill>
              <a:srgbClr val="4A9D75">
                <a:alpha val="36863"/>
              </a:srgbClr>
            </a:solidFill>
          </p:spPr>
        </p:sp>
        <p:sp>
          <p:nvSpPr>
            <p:cNvPr name="TextBox 6" id="6"/>
            <p:cNvSpPr txBox="true"/>
            <p:nvPr/>
          </p:nvSpPr>
          <p:spPr>
            <a:xfrm>
              <a:off x="0" y="-47625"/>
              <a:ext cx="1831198" cy="2756958"/>
            </a:xfrm>
            <a:prstGeom prst="rect">
              <a:avLst/>
            </a:prstGeom>
          </p:spPr>
          <p:txBody>
            <a:bodyPr anchor="ctr" rtlCol="false" tIns="50800" lIns="50800" bIns="50800" rIns="50800"/>
            <a:lstStyle/>
            <a:p>
              <a:pPr algn="ctr">
                <a:lnSpc>
                  <a:spcPts val="3499"/>
                </a:lnSpc>
              </a:pPr>
            </a:p>
          </p:txBody>
        </p:sp>
      </p:grpSp>
      <p:sp>
        <p:nvSpPr>
          <p:cNvPr name="TextBox 7" id="7"/>
          <p:cNvSpPr txBox="true"/>
          <p:nvPr/>
        </p:nvSpPr>
        <p:spPr>
          <a:xfrm rot="0">
            <a:off x="7534080" y="1076325"/>
            <a:ext cx="10302514" cy="1307287"/>
          </a:xfrm>
          <a:prstGeom prst="rect">
            <a:avLst/>
          </a:prstGeom>
        </p:spPr>
        <p:txBody>
          <a:bodyPr anchor="t" rtlCol="false" tIns="0" lIns="0" bIns="0" rIns="0">
            <a:spAutoFit/>
          </a:bodyPr>
          <a:lstStyle/>
          <a:p>
            <a:pPr>
              <a:lnSpc>
                <a:spcPts val="5154"/>
              </a:lnSpc>
            </a:pPr>
            <a:r>
              <a:rPr lang="en-US" sz="4685" spc="-46">
                <a:solidFill>
                  <a:srgbClr val="4A9D75"/>
                </a:solidFill>
                <a:latin typeface="Open Sauce Bold"/>
              </a:rPr>
              <a:t>Escenario 1: Usuario que solicita una cita para un especialista</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6952831" cy="10287000"/>
          </a:xfrm>
          <a:custGeom>
            <a:avLst/>
            <a:gdLst/>
            <a:ahLst/>
            <a:cxnLst/>
            <a:rect r="r" b="b" t="t" l="l"/>
            <a:pathLst>
              <a:path h="10287000" w="6952831">
                <a:moveTo>
                  <a:pt x="0" y="0"/>
                </a:moveTo>
                <a:lnTo>
                  <a:pt x="6952831" y="0"/>
                </a:lnTo>
                <a:lnTo>
                  <a:pt x="6952831" y="10287000"/>
                </a:lnTo>
                <a:lnTo>
                  <a:pt x="0" y="10287000"/>
                </a:lnTo>
                <a:lnTo>
                  <a:pt x="0" y="0"/>
                </a:lnTo>
                <a:close/>
              </a:path>
            </a:pathLst>
          </a:custGeom>
          <a:blipFill>
            <a:blip r:embed="rId2"/>
            <a:stretch>
              <a:fillRect l="0" t="-691" r="0" b="-691"/>
            </a:stretch>
          </a:blipFill>
        </p:spPr>
      </p:sp>
      <p:sp>
        <p:nvSpPr>
          <p:cNvPr name="TextBox 3" id="3"/>
          <p:cNvSpPr txBox="true"/>
          <p:nvPr/>
        </p:nvSpPr>
        <p:spPr>
          <a:xfrm rot="0">
            <a:off x="7325522" y="671256"/>
            <a:ext cx="10673311" cy="762513"/>
          </a:xfrm>
          <a:prstGeom prst="rect">
            <a:avLst/>
          </a:prstGeom>
        </p:spPr>
        <p:txBody>
          <a:bodyPr anchor="t" rtlCol="false" tIns="0" lIns="0" bIns="0" rIns="0">
            <a:spAutoFit/>
          </a:bodyPr>
          <a:lstStyle/>
          <a:p>
            <a:pPr>
              <a:lnSpc>
                <a:spcPts val="5924"/>
              </a:lnSpc>
            </a:pPr>
            <a:r>
              <a:rPr lang="en-US" sz="5385" spc="-53">
                <a:solidFill>
                  <a:srgbClr val="4A9D75"/>
                </a:solidFill>
                <a:latin typeface="Open Sauce Bold"/>
              </a:rPr>
              <a:t>Camino de Ejecución</a:t>
            </a:r>
          </a:p>
        </p:txBody>
      </p:sp>
      <p:sp>
        <p:nvSpPr>
          <p:cNvPr name="TextBox 4" id="4"/>
          <p:cNvSpPr txBox="true"/>
          <p:nvPr/>
        </p:nvSpPr>
        <p:spPr>
          <a:xfrm rot="0">
            <a:off x="7325522" y="1871919"/>
            <a:ext cx="9517859" cy="8415081"/>
          </a:xfrm>
          <a:prstGeom prst="rect">
            <a:avLst/>
          </a:prstGeom>
        </p:spPr>
        <p:txBody>
          <a:bodyPr anchor="t" rtlCol="false" tIns="0" lIns="0" bIns="0" rIns="0">
            <a:spAutoFit/>
          </a:bodyPr>
          <a:lstStyle/>
          <a:p>
            <a:pPr>
              <a:lnSpc>
                <a:spcPts val="4476"/>
              </a:lnSpc>
            </a:pPr>
            <a:r>
              <a:rPr lang="en-US" sz="3197">
                <a:solidFill>
                  <a:srgbClr val="4A9D75"/>
                </a:solidFill>
                <a:latin typeface="Open Sauce Bold"/>
              </a:rPr>
              <a:t>Paso 1</a:t>
            </a:r>
            <a:r>
              <a:rPr lang="en-US" sz="3197">
                <a:solidFill>
                  <a:srgbClr val="4A9D75"/>
                </a:solidFill>
                <a:latin typeface="Open Sauce"/>
              </a:rPr>
              <a:t>:</a:t>
            </a:r>
          </a:p>
          <a:p>
            <a:pPr>
              <a:lnSpc>
                <a:spcPts val="4476"/>
              </a:lnSpc>
            </a:pPr>
            <a:r>
              <a:rPr lang="en-US" sz="3197">
                <a:solidFill>
                  <a:srgbClr val="4A9D75"/>
                </a:solidFill>
                <a:latin typeface="Open Sauce"/>
              </a:rPr>
              <a:t>El usuario llega al centro de salud y encuentra el módulo para poder agendar su cita.</a:t>
            </a:r>
          </a:p>
          <a:p>
            <a:pPr>
              <a:lnSpc>
                <a:spcPts val="4476"/>
              </a:lnSpc>
            </a:pPr>
            <a:r>
              <a:rPr lang="en-US" sz="3197">
                <a:solidFill>
                  <a:srgbClr val="4A9D75"/>
                </a:solidFill>
                <a:latin typeface="Open Sauce Bold"/>
              </a:rPr>
              <a:t>Paso 2</a:t>
            </a:r>
            <a:r>
              <a:rPr lang="en-US" sz="3197">
                <a:solidFill>
                  <a:srgbClr val="4A9D75"/>
                </a:solidFill>
                <a:latin typeface="Open Sauce"/>
              </a:rPr>
              <a:t>:</a:t>
            </a:r>
          </a:p>
          <a:p>
            <a:pPr>
              <a:lnSpc>
                <a:spcPts val="4476"/>
              </a:lnSpc>
            </a:pPr>
            <a:r>
              <a:rPr lang="en-US" sz="3197">
                <a:solidFill>
                  <a:srgbClr val="4A9D75"/>
                </a:solidFill>
                <a:latin typeface="Open Sauce"/>
              </a:rPr>
              <a:t>El usuario ingresa su Número de Seguridad Social para poder acceder a las diferentes opciones del módulo.</a:t>
            </a:r>
          </a:p>
          <a:p>
            <a:pPr>
              <a:lnSpc>
                <a:spcPts val="4476"/>
              </a:lnSpc>
            </a:pPr>
            <a:r>
              <a:rPr lang="en-US" sz="3197">
                <a:solidFill>
                  <a:srgbClr val="4A9D75"/>
                </a:solidFill>
                <a:latin typeface="Open Sauce Bold"/>
              </a:rPr>
              <a:t>Paso 3</a:t>
            </a:r>
            <a:r>
              <a:rPr lang="en-US" sz="3197">
                <a:solidFill>
                  <a:srgbClr val="4A9D75"/>
                </a:solidFill>
                <a:latin typeface="Open Sauce"/>
              </a:rPr>
              <a:t>:</a:t>
            </a:r>
          </a:p>
          <a:p>
            <a:pPr>
              <a:lnSpc>
                <a:spcPts val="4476"/>
              </a:lnSpc>
            </a:pPr>
            <a:r>
              <a:rPr lang="en-US" sz="3197">
                <a:solidFill>
                  <a:srgbClr val="4A9D75"/>
                </a:solidFill>
                <a:latin typeface="Open Sauce"/>
              </a:rPr>
              <a:t>El usuario elige la opción de agendar una cita con un doctor general y selecciona el horario disponible. </a:t>
            </a:r>
          </a:p>
          <a:p>
            <a:pPr>
              <a:lnSpc>
                <a:spcPts val="4476"/>
              </a:lnSpc>
            </a:pPr>
            <a:r>
              <a:rPr lang="en-US" sz="3197">
                <a:solidFill>
                  <a:srgbClr val="4A9D75"/>
                </a:solidFill>
                <a:latin typeface="Open Sauce Bold"/>
              </a:rPr>
              <a:t>Paso 4</a:t>
            </a:r>
            <a:r>
              <a:rPr lang="en-US" sz="3197">
                <a:solidFill>
                  <a:srgbClr val="4A9D75"/>
                </a:solidFill>
                <a:latin typeface="Open Sauce"/>
              </a:rPr>
              <a:t>:</a:t>
            </a:r>
          </a:p>
          <a:p>
            <a:pPr>
              <a:lnSpc>
                <a:spcPts val="4476"/>
              </a:lnSpc>
            </a:pPr>
            <a:r>
              <a:rPr lang="en-US" sz="3197">
                <a:solidFill>
                  <a:srgbClr val="4A9D75"/>
                </a:solidFill>
                <a:latin typeface="Open Sauce"/>
              </a:rPr>
              <a:t>El usuario se dirige el día y hora de su cita al centro de salud.</a:t>
            </a:r>
          </a:p>
          <a:p>
            <a:pPr>
              <a:lnSpc>
                <a:spcPts val="4476"/>
              </a:lnSpc>
            </a:pPr>
          </a:p>
        </p:txBody>
      </p:sp>
      <p:grpSp>
        <p:nvGrpSpPr>
          <p:cNvPr name="Group 5" id="5"/>
          <p:cNvGrpSpPr/>
          <p:nvPr/>
        </p:nvGrpSpPr>
        <p:grpSpPr>
          <a:xfrm rot="0">
            <a:off x="0" y="0"/>
            <a:ext cx="6952831" cy="10287000"/>
            <a:chOff x="0" y="0"/>
            <a:chExt cx="1831198" cy="2709333"/>
          </a:xfrm>
        </p:grpSpPr>
        <p:sp>
          <p:nvSpPr>
            <p:cNvPr name="Freeform 6" id="6"/>
            <p:cNvSpPr/>
            <p:nvPr/>
          </p:nvSpPr>
          <p:spPr>
            <a:xfrm flipH="false" flipV="false" rot="0">
              <a:off x="0" y="0"/>
              <a:ext cx="1831198" cy="2709333"/>
            </a:xfrm>
            <a:custGeom>
              <a:avLst/>
              <a:gdLst/>
              <a:ahLst/>
              <a:cxnLst/>
              <a:rect r="r" b="b" t="t" l="l"/>
              <a:pathLst>
                <a:path h="2709333" w="1831198">
                  <a:moveTo>
                    <a:pt x="0" y="0"/>
                  </a:moveTo>
                  <a:lnTo>
                    <a:pt x="1831198" y="0"/>
                  </a:lnTo>
                  <a:lnTo>
                    <a:pt x="1831198" y="2709333"/>
                  </a:lnTo>
                  <a:lnTo>
                    <a:pt x="0" y="2709333"/>
                  </a:lnTo>
                  <a:close/>
                </a:path>
              </a:pathLst>
            </a:custGeom>
            <a:solidFill>
              <a:srgbClr val="4A9D75">
                <a:alpha val="36863"/>
              </a:srgbClr>
            </a:solidFill>
          </p:spPr>
        </p:sp>
        <p:sp>
          <p:nvSpPr>
            <p:cNvPr name="TextBox 7" id="7"/>
            <p:cNvSpPr txBox="true"/>
            <p:nvPr/>
          </p:nvSpPr>
          <p:spPr>
            <a:xfrm>
              <a:off x="0" y="-47625"/>
              <a:ext cx="1831198" cy="2756958"/>
            </a:xfrm>
            <a:prstGeom prst="rect">
              <a:avLst/>
            </a:prstGeom>
          </p:spPr>
          <p:txBody>
            <a:bodyPr anchor="ctr" rtlCol="false" tIns="50800" lIns="50800" bIns="50800" rIns="50800"/>
            <a:lstStyle/>
            <a:p>
              <a:pPr algn="ctr">
                <a:lnSpc>
                  <a:spcPts val="3499"/>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6952831" cy="10287000"/>
          </a:xfrm>
          <a:custGeom>
            <a:avLst/>
            <a:gdLst/>
            <a:ahLst/>
            <a:cxnLst/>
            <a:rect r="r" b="b" t="t" l="l"/>
            <a:pathLst>
              <a:path h="10287000" w="6952831">
                <a:moveTo>
                  <a:pt x="0" y="0"/>
                </a:moveTo>
                <a:lnTo>
                  <a:pt x="6952831" y="0"/>
                </a:lnTo>
                <a:lnTo>
                  <a:pt x="6952831" y="10287000"/>
                </a:lnTo>
                <a:lnTo>
                  <a:pt x="0" y="10287000"/>
                </a:lnTo>
                <a:lnTo>
                  <a:pt x="0" y="0"/>
                </a:lnTo>
                <a:close/>
              </a:path>
            </a:pathLst>
          </a:custGeom>
          <a:blipFill>
            <a:blip r:embed="rId2"/>
            <a:stretch>
              <a:fillRect l="0" t="-691" r="0" b="-691"/>
            </a:stretch>
          </a:blipFill>
        </p:spPr>
      </p:sp>
      <p:sp>
        <p:nvSpPr>
          <p:cNvPr name="TextBox 3" id="3"/>
          <p:cNvSpPr txBox="true"/>
          <p:nvPr/>
        </p:nvSpPr>
        <p:spPr>
          <a:xfrm rot="0">
            <a:off x="7325522" y="671256"/>
            <a:ext cx="10673311" cy="762513"/>
          </a:xfrm>
          <a:prstGeom prst="rect">
            <a:avLst/>
          </a:prstGeom>
        </p:spPr>
        <p:txBody>
          <a:bodyPr anchor="t" rtlCol="false" tIns="0" lIns="0" bIns="0" rIns="0">
            <a:spAutoFit/>
          </a:bodyPr>
          <a:lstStyle/>
          <a:p>
            <a:pPr>
              <a:lnSpc>
                <a:spcPts val="5924"/>
              </a:lnSpc>
            </a:pPr>
            <a:r>
              <a:rPr lang="en-US" sz="5385" spc="-53">
                <a:solidFill>
                  <a:srgbClr val="4A9D75"/>
                </a:solidFill>
                <a:latin typeface="Open Sauce Bold"/>
              </a:rPr>
              <a:t>Camino de Ejecución</a:t>
            </a:r>
          </a:p>
        </p:txBody>
      </p:sp>
      <p:sp>
        <p:nvSpPr>
          <p:cNvPr name="TextBox 4" id="4"/>
          <p:cNvSpPr txBox="true"/>
          <p:nvPr/>
        </p:nvSpPr>
        <p:spPr>
          <a:xfrm rot="0">
            <a:off x="7325522" y="1692222"/>
            <a:ext cx="10228486" cy="7830528"/>
          </a:xfrm>
          <a:prstGeom prst="rect">
            <a:avLst/>
          </a:prstGeom>
        </p:spPr>
        <p:txBody>
          <a:bodyPr anchor="t" rtlCol="false" tIns="0" lIns="0" bIns="0" rIns="0">
            <a:spAutoFit/>
          </a:bodyPr>
          <a:lstStyle/>
          <a:p>
            <a:pPr>
              <a:lnSpc>
                <a:spcPts val="4810"/>
              </a:lnSpc>
            </a:pPr>
            <a:r>
              <a:rPr lang="en-US" sz="3436">
                <a:solidFill>
                  <a:srgbClr val="4A9D75"/>
                </a:solidFill>
                <a:latin typeface="Open Sauce Bold"/>
              </a:rPr>
              <a:t>Paso 5</a:t>
            </a:r>
            <a:r>
              <a:rPr lang="en-US" sz="3436">
                <a:solidFill>
                  <a:srgbClr val="4A9D75"/>
                </a:solidFill>
                <a:latin typeface="Open Sauce"/>
              </a:rPr>
              <a:t>:</a:t>
            </a:r>
          </a:p>
          <a:p>
            <a:pPr>
              <a:lnSpc>
                <a:spcPts val="4810"/>
              </a:lnSpc>
            </a:pPr>
            <a:r>
              <a:rPr lang="en-US" sz="3436">
                <a:solidFill>
                  <a:srgbClr val="4A9D75"/>
                </a:solidFill>
                <a:latin typeface="Open Sauce"/>
              </a:rPr>
              <a:t>El doctor redirige al paciente a un especialista dándole un número de cita para poder tener un mejor diagnóstico.</a:t>
            </a:r>
          </a:p>
          <a:p>
            <a:pPr>
              <a:lnSpc>
                <a:spcPts val="4810"/>
              </a:lnSpc>
            </a:pPr>
            <a:r>
              <a:rPr lang="en-US" sz="3436">
                <a:solidFill>
                  <a:srgbClr val="4A9D75"/>
                </a:solidFill>
                <a:latin typeface="Open Sauce Bold"/>
              </a:rPr>
              <a:t>Paso 6</a:t>
            </a:r>
            <a:r>
              <a:rPr lang="en-US" sz="3436">
                <a:solidFill>
                  <a:srgbClr val="4A9D75"/>
                </a:solidFill>
                <a:latin typeface="Open Sauce"/>
              </a:rPr>
              <a:t>:</a:t>
            </a:r>
          </a:p>
          <a:p>
            <a:pPr>
              <a:lnSpc>
                <a:spcPts val="4810"/>
              </a:lnSpc>
            </a:pPr>
            <a:r>
              <a:rPr lang="en-US" sz="3436">
                <a:solidFill>
                  <a:srgbClr val="4A9D75"/>
                </a:solidFill>
                <a:latin typeface="Open Sauce"/>
              </a:rPr>
              <a:t>El paciente se dirige al centro de salud, encuentra el módulo y repite el </a:t>
            </a:r>
            <a:r>
              <a:rPr lang="en-US" sz="3436">
                <a:solidFill>
                  <a:srgbClr val="4A9D75"/>
                </a:solidFill>
                <a:latin typeface="Open Sauce Bold"/>
              </a:rPr>
              <a:t>Paso 2.</a:t>
            </a:r>
          </a:p>
          <a:p>
            <a:pPr>
              <a:lnSpc>
                <a:spcPts val="4810"/>
              </a:lnSpc>
            </a:pPr>
            <a:r>
              <a:rPr lang="en-US" sz="3436">
                <a:solidFill>
                  <a:srgbClr val="4A9D75"/>
                </a:solidFill>
                <a:latin typeface="Open Sauce Bold"/>
              </a:rPr>
              <a:t>Paso 7</a:t>
            </a:r>
            <a:r>
              <a:rPr lang="en-US" sz="3436">
                <a:solidFill>
                  <a:srgbClr val="4A9D75"/>
                </a:solidFill>
                <a:latin typeface="Open Sauce"/>
              </a:rPr>
              <a:t>:</a:t>
            </a:r>
          </a:p>
          <a:p>
            <a:pPr>
              <a:lnSpc>
                <a:spcPts val="4810"/>
              </a:lnSpc>
            </a:pPr>
            <a:r>
              <a:rPr lang="en-US" sz="3436">
                <a:solidFill>
                  <a:srgbClr val="4A9D75"/>
                </a:solidFill>
                <a:latin typeface="Open Sauce"/>
              </a:rPr>
              <a:t>El paciente elige la opción de cita con el doctor especialista, ingresando el código que el doctor le dió.</a:t>
            </a:r>
          </a:p>
          <a:p>
            <a:pPr>
              <a:lnSpc>
                <a:spcPts val="4810"/>
              </a:lnSpc>
            </a:pPr>
            <a:r>
              <a:rPr lang="en-US" sz="3436">
                <a:solidFill>
                  <a:srgbClr val="4A9D75"/>
                </a:solidFill>
                <a:latin typeface="Open Sauce Bold"/>
              </a:rPr>
              <a:t>Paso 8</a:t>
            </a:r>
            <a:r>
              <a:rPr lang="en-US" sz="3436">
                <a:solidFill>
                  <a:srgbClr val="4A9D75"/>
                </a:solidFill>
                <a:latin typeface="Open Sauce"/>
              </a:rPr>
              <a:t>: </a:t>
            </a:r>
          </a:p>
          <a:p>
            <a:pPr>
              <a:lnSpc>
                <a:spcPts val="4810"/>
              </a:lnSpc>
            </a:pPr>
            <a:r>
              <a:rPr lang="en-US" sz="3436">
                <a:solidFill>
                  <a:srgbClr val="4A9D75"/>
                </a:solidFill>
                <a:latin typeface="Open Sauce"/>
              </a:rPr>
              <a:t>El paciente repite el </a:t>
            </a:r>
            <a:r>
              <a:rPr lang="en-US" sz="3436">
                <a:solidFill>
                  <a:srgbClr val="4A9D75"/>
                </a:solidFill>
                <a:latin typeface="Open Sauce Bold"/>
              </a:rPr>
              <a:t>Paso 4.</a:t>
            </a:r>
          </a:p>
        </p:txBody>
      </p:sp>
      <p:grpSp>
        <p:nvGrpSpPr>
          <p:cNvPr name="Group 5" id="5"/>
          <p:cNvGrpSpPr/>
          <p:nvPr/>
        </p:nvGrpSpPr>
        <p:grpSpPr>
          <a:xfrm rot="0">
            <a:off x="0" y="0"/>
            <a:ext cx="6952831" cy="10287000"/>
            <a:chOff x="0" y="0"/>
            <a:chExt cx="1831198" cy="2709333"/>
          </a:xfrm>
        </p:grpSpPr>
        <p:sp>
          <p:nvSpPr>
            <p:cNvPr name="Freeform 6" id="6"/>
            <p:cNvSpPr/>
            <p:nvPr/>
          </p:nvSpPr>
          <p:spPr>
            <a:xfrm flipH="false" flipV="false" rot="0">
              <a:off x="0" y="0"/>
              <a:ext cx="1831198" cy="2709333"/>
            </a:xfrm>
            <a:custGeom>
              <a:avLst/>
              <a:gdLst/>
              <a:ahLst/>
              <a:cxnLst/>
              <a:rect r="r" b="b" t="t" l="l"/>
              <a:pathLst>
                <a:path h="2709333" w="1831198">
                  <a:moveTo>
                    <a:pt x="0" y="0"/>
                  </a:moveTo>
                  <a:lnTo>
                    <a:pt x="1831198" y="0"/>
                  </a:lnTo>
                  <a:lnTo>
                    <a:pt x="1831198" y="2709333"/>
                  </a:lnTo>
                  <a:lnTo>
                    <a:pt x="0" y="2709333"/>
                  </a:lnTo>
                  <a:close/>
                </a:path>
              </a:pathLst>
            </a:custGeom>
            <a:solidFill>
              <a:srgbClr val="4A9D75">
                <a:alpha val="36863"/>
              </a:srgbClr>
            </a:solidFill>
          </p:spPr>
        </p:sp>
        <p:sp>
          <p:nvSpPr>
            <p:cNvPr name="TextBox 7" id="7"/>
            <p:cNvSpPr txBox="true"/>
            <p:nvPr/>
          </p:nvSpPr>
          <p:spPr>
            <a:xfrm>
              <a:off x="0" y="-47625"/>
              <a:ext cx="1831198" cy="2756958"/>
            </a:xfrm>
            <a:prstGeom prst="rect">
              <a:avLst/>
            </a:prstGeom>
          </p:spPr>
          <p:txBody>
            <a:bodyPr anchor="ctr" rtlCol="false" tIns="50800" lIns="50800" bIns="50800" rIns="50800"/>
            <a:lstStyle/>
            <a:p>
              <a:pPr algn="ctr">
                <a:lnSpc>
                  <a:spcPts val="3499"/>
                </a:lnSpc>
              </a:pPr>
            </a:p>
          </p:txBody>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333" r="0" b="-83333"/>
            </a:stretch>
          </a:blipFill>
        </p:spPr>
      </p:sp>
      <p:sp>
        <p:nvSpPr>
          <p:cNvPr name="TextBox 3" id="3"/>
          <p:cNvSpPr txBox="true"/>
          <p:nvPr/>
        </p:nvSpPr>
        <p:spPr>
          <a:xfrm rot="0">
            <a:off x="2254549" y="4279900"/>
            <a:ext cx="13778902" cy="1851025"/>
          </a:xfrm>
          <a:prstGeom prst="rect">
            <a:avLst/>
          </a:prstGeom>
        </p:spPr>
        <p:txBody>
          <a:bodyPr anchor="t" rtlCol="false" tIns="0" lIns="0" bIns="0" rIns="0">
            <a:spAutoFit/>
          </a:bodyPr>
          <a:lstStyle/>
          <a:p>
            <a:pPr algn="ctr">
              <a:lnSpc>
                <a:spcPts val="14300"/>
              </a:lnSpc>
            </a:pPr>
            <a:r>
              <a:rPr lang="en-US" sz="13000" spc="-130">
                <a:solidFill>
                  <a:srgbClr val="F6FFFB"/>
                </a:solidFill>
                <a:latin typeface="Open Sauce Bold"/>
              </a:rPr>
              <a:t>Funcionalidades</a:t>
            </a:r>
          </a:p>
        </p:txBody>
      </p:sp>
      <p:sp>
        <p:nvSpPr>
          <p:cNvPr name="AutoShape 4" id="4"/>
          <p:cNvSpPr/>
          <p:nvPr/>
        </p:nvSpPr>
        <p:spPr>
          <a:xfrm rot="0">
            <a:off x="0" y="9258300"/>
            <a:ext cx="18288000" cy="0"/>
          </a:xfrm>
          <a:prstGeom prst="line">
            <a:avLst/>
          </a:prstGeom>
          <a:ln cap="rnd" w="9525">
            <a:solidFill>
              <a:srgbClr val="F6FFFB"/>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rot="0">
            <a:off x="0" y="1824831"/>
            <a:ext cx="18288000" cy="0"/>
          </a:xfrm>
          <a:prstGeom prst="line">
            <a:avLst/>
          </a:prstGeom>
          <a:ln cap="rnd" w="9525">
            <a:solidFill>
              <a:srgbClr val="4A9D75"/>
            </a:solidFill>
            <a:prstDash val="solid"/>
            <a:headEnd type="none" len="sm" w="sm"/>
            <a:tailEnd type="none" len="sm" w="sm"/>
          </a:ln>
        </p:spPr>
      </p:sp>
      <p:sp>
        <p:nvSpPr>
          <p:cNvPr name="Freeform 3" id="3"/>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sp>
        <p:nvSpPr>
          <p:cNvPr name="TextBox 4" id="4"/>
          <p:cNvSpPr txBox="true"/>
          <p:nvPr/>
        </p:nvSpPr>
        <p:spPr>
          <a:xfrm rot="0">
            <a:off x="914400" y="2284283"/>
            <a:ext cx="9853271" cy="1431925"/>
          </a:xfrm>
          <a:prstGeom prst="rect">
            <a:avLst/>
          </a:prstGeom>
        </p:spPr>
        <p:txBody>
          <a:bodyPr anchor="t" rtlCol="false" tIns="0" lIns="0" bIns="0" rIns="0">
            <a:spAutoFit/>
          </a:bodyPr>
          <a:lstStyle/>
          <a:p>
            <a:pPr>
              <a:lnSpc>
                <a:spcPts val="11000"/>
              </a:lnSpc>
            </a:pPr>
            <a:r>
              <a:rPr lang="en-US" sz="10000" spc="-100">
                <a:solidFill>
                  <a:srgbClr val="4A9D75"/>
                </a:solidFill>
                <a:latin typeface="Open Sauce Bold"/>
              </a:rPr>
              <a:t>Propósito</a:t>
            </a:r>
          </a:p>
        </p:txBody>
      </p:sp>
      <p:grpSp>
        <p:nvGrpSpPr>
          <p:cNvPr name="Group 5" id="5"/>
          <p:cNvGrpSpPr/>
          <p:nvPr/>
        </p:nvGrpSpPr>
        <p:grpSpPr>
          <a:xfrm rot="0">
            <a:off x="1028700" y="5606996"/>
            <a:ext cx="15839392" cy="3320693"/>
            <a:chOff x="0" y="0"/>
            <a:chExt cx="21119189" cy="4427591"/>
          </a:xfrm>
        </p:grpSpPr>
        <p:sp>
          <p:nvSpPr>
            <p:cNvPr name="TextBox 6" id="6"/>
            <p:cNvSpPr txBox="true"/>
            <p:nvPr/>
          </p:nvSpPr>
          <p:spPr>
            <a:xfrm rot="0">
              <a:off x="0" y="1617716"/>
              <a:ext cx="5619294" cy="2098675"/>
            </a:xfrm>
            <a:prstGeom prst="rect">
              <a:avLst/>
            </a:prstGeom>
          </p:spPr>
          <p:txBody>
            <a:bodyPr anchor="t" rtlCol="false" tIns="0" lIns="0" bIns="0" rIns="0">
              <a:spAutoFit/>
            </a:bodyPr>
            <a:lstStyle/>
            <a:p>
              <a:pPr>
                <a:lnSpc>
                  <a:spcPts val="4200"/>
                </a:lnSpc>
                <a:spcBef>
                  <a:spcPct val="0"/>
                </a:spcBef>
              </a:pPr>
              <a:r>
                <a:rPr lang="en-US" sz="3000">
                  <a:solidFill>
                    <a:srgbClr val="4A9D75"/>
                  </a:solidFill>
                  <a:latin typeface="Open Sauce Bold"/>
                </a:rPr>
                <a:t>Agilizar el  proceso eliminando requisitos innecesarios </a:t>
              </a:r>
            </a:p>
          </p:txBody>
        </p:sp>
        <p:sp>
          <p:nvSpPr>
            <p:cNvPr name="TextBox 7" id="7"/>
            <p:cNvSpPr txBox="true"/>
            <p:nvPr/>
          </p:nvSpPr>
          <p:spPr>
            <a:xfrm rot="0">
              <a:off x="7518400" y="1617716"/>
              <a:ext cx="5619294" cy="2098675"/>
            </a:xfrm>
            <a:prstGeom prst="rect">
              <a:avLst/>
            </a:prstGeom>
          </p:spPr>
          <p:txBody>
            <a:bodyPr anchor="t" rtlCol="false" tIns="0" lIns="0" bIns="0" rIns="0">
              <a:spAutoFit/>
            </a:bodyPr>
            <a:lstStyle/>
            <a:p>
              <a:pPr>
                <a:lnSpc>
                  <a:spcPts val="4200"/>
                </a:lnSpc>
                <a:spcBef>
                  <a:spcPct val="0"/>
                </a:spcBef>
              </a:pPr>
              <a:r>
                <a:rPr lang="en-US" sz="3000">
                  <a:solidFill>
                    <a:srgbClr val="4A9D75"/>
                  </a:solidFill>
                  <a:latin typeface="Open Sauce Bold"/>
                </a:rPr>
                <a:t>Ofrecer una experiencia más fluida</a:t>
              </a:r>
            </a:p>
          </p:txBody>
        </p:sp>
        <p:sp>
          <p:nvSpPr>
            <p:cNvPr name="TextBox 8" id="8"/>
            <p:cNvSpPr txBox="true"/>
            <p:nvPr/>
          </p:nvSpPr>
          <p:spPr>
            <a:xfrm rot="0">
              <a:off x="15243177" y="1617716"/>
              <a:ext cx="5619294" cy="2809875"/>
            </a:xfrm>
            <a:prstGeom prst="rect">
              <a:avLst/>
            </a:prstGeom>
          </p:spPr>
          <p:txBody>
            <a:bodyPr anchor="t" rtlCol="false" tIns="0" lIns="0" bIns="0" rIns="0">
              <a:spAutoFit/>
            </a:bodyPr>
            <a:lstStyle/>
            <a:p>
              <a:pPr>
                <a:lnSpc>
                  <a:spcPts val="4200"/>
                </a:lnSpc>
              </a:pPr>
              <a:r>
                <a:rPr lang="en-US" sz="3000">
                  <a:solidFill>
                    <a:srgbClr val="4A9D75"/>
                  </a:solidFill>
                  <a:latin typeface="Open Sauce Bold"/>
                </a:rPr>
                <a:t>Enfocar la accesibilidad para la población involucrada</a:t>
              </a:r>
            </a:p>
            <a:p>
              <a:pPr>
                <a:lnSpc>
                  <a:spcPts val="4200"/>
                </a:lnSpc>
              </a:pPr>
            </a:p>
          </p:txBody>
        </p:sp>
        <p:sp>
          <p:nvSpPr>
            <p:cNvPr name="TextBox 9" id="9"/>
            <p:cNvSpPr txBox="true"/>
            <p:nvPr/>
          </p:nvSpPr>
          <p:spPr>
            <a:xfrm rot="0">
              <a:off x="152400" y="38100"/>
              <a:ext cx="5924094" cy="973667"/>
            </a:xfrm>
            <a:prstGeom prst="rect">
              <a:avLst/>
            </a:prstGeom>
          </p:spPr>
          <p:txBody>
            <a:bodyPr anchor="t" rtlCol="false" tIns="0" lIns="0" bIns="0" rIns="0">
              <a:spAutoFit/>
            </a:bodyPr>
            <a:lstStyle/>
            <a:p>
              <a:pPr>
                <a:lnSpc>
                  <a:spcPts val="5500"/>
                </a:lnSpc>
              </a:pPr>
              <a:r>
                <a:rPr lang="en-US" sz="5000" spc="-50">
                  <a:solidFill>
                    <a:srgbClr val="4A9D75"/>
                  </a:solidFill>
                  <a:latin typeface="Open Sauce Bold"/>
                </a:rPr>
                <a:t>01</a:t>
              </a:r>
            </a:p>
          </p:txBody>
        </p:sp>
        <p:sp>
          <p:nvSpPr>
            <p:cNvPr name="TextBox 10" id="10"/>
            <p:cNvSpPr txBox="true"/>
            <p:nvPr/>
          </p:nvSpPr>
          <p:spPr>
            <a:xfrm rot="0">
              <a:off x="7670800" y="38100"/>
              <a:ext cx="5924094" cy="973667"/>
            </a:xfrm>
            <a:prstGeom prst="rect">
              <a:avLst/>
            </a:prstGeom>
          </p:spPr>
          <p:txBody>
            <a:bodyPr anchor="t" rtlCol="false" tIns="0" lIns="0" bIns="0" rIns="0">
              <a:spAutoFit/>
            </a:bodyPr>
            <a:lstStyle/>
            <a:p>
              <a:pPr>
                <a:lnSpc>
                  <a:spcPts val="5500"/>
                </a:lnSpc>
              </a:pPr>
              <a:r>
                <a:rPr lang="en-US" sz="5000" spc="-50">
                  <a:solidFill>
                    <a:srgbClr val="4A9D75"/>
                  </a:solidFill>
                  <a:latin typeface="Open Sauce Bold"/>
                </a:rPr>
                <a:t>02</a:t>
              </a:r>
            </a:p>
          </p:txBody>
        </p:sp>
        <p:sp>
          <p:nvSpPr>
            <p:cNvPr name="TextBox 11" id="11"/>
            <p:cNvSpPr txBox="true"/>
            <p:nvPr/>
          </p:nvSpPr>
          <p:spPr>
            <a:xfrm rot="0">
              <a:off x="15195094" y="38100"/>
              <a:ext cx="5924094" cy="973667"/>
            </a:xfrm>
            <a:prstGeom prst="rect">
              <a:avLst/>
            </a:prstGeom>
          </p:spPr>
          <p:txBody>
            <a:bodyPr anchor="t" rtlCol="false" tIns="0" lIns="0" bIns="0" rIns="0">
              <a:spAutoFit/>
            </a:bodyPr>
            <a:lstStyle/>
            <a:p>
              <a:pPr>
                <a:lnSpc>
                  <a:spcPts val="5500"/>
                </a:lnSpc>
              </a:pPr>
              <a:r>
                <a:rPr lang="en-US" sz="5000" spc="-50">
                  <a:solidFill>
                    <a:srgbClr val="4A9D75"/>
                  </a:solidFill>
                  <a:latin typeface="Open Sauce Bold"/>
                </a:rPr>
                <a:t>03</a:t>
              </a:r>
            </a:p>
          </p:txBody>
        </p:sp>
      </p:grpSp>
      <p:sp>
        <p:nvSpPr>
          <p:cNvPr name="TextBox 12" id="12"/>
          <p:cNvSpPr txBox="true"/>
          <p:nvPr/>
        </p:nvSpPr>
        <p:spPr>
          <a:xfrm rot="0">
            <a:off x="7883105" y="2557879"/>
            <a:ext cx="9376195" cy="1849936"/>
          </a:xfrm>
          <a:prstGeom prst="rect">
            <a:avLst/>
          </a:prstGeom>
        </p:spPr>
        <p:txBody>
          <a:bodyPr anchor="t" rtlCol="false" tIns="0" lIns="0" bIns="0" rIns="0">
            <a:spAutoFit/>
          </a:bodyPr>
          <a:lstStyle/>
          <a:p>
            <a:pPr>
              <a:lnSpc>
                <a:spcPts val="3764"/>
              </a:lnSpc>
            </a:pPr>
            <a:r>
              <a:rPr lang="en-US" sz="2688">
                <a:solidFill>
                  <a:srgbClr val="4A9D75"/>
                </a:solidFill>
                <a:latin typeface="Open Sauce"/>
              </a:rPr>
              <a:t>El proyecto a desarrollar titulado SaludExpress es un conjunto de módulos que facilitan el proceso de agendar una cita en el IMSS, con el propósito de cumplir los siguientes objetivos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TextBox 2" id="2"/>
          <p:cNvSpPr txBox="true"/>
          <p:nvPr/>
        </p:nvSpPr>
        <p:spPr>
          <a:xfrm rot="0">
            <a:off x="329138" y="1312143"/>
            <a:ext cx="16930162" cy="899480"/>
          </a:xfrm>
          <a:prstGeom prst="rect">
            <a:avLst/>
          </a:prstGeom>
        </p:spPr>
        <p:txBody>
          <a:bodyPr anchor="t" rtlCol="false" tIns="0" lIns="0" bIns="0" rIns="0">
            <a:spAutoFit/>
          </a:bodyPr>
          <a:lstStyle/>
          <a:p>
            <a:pPr>
              <a:lnSpc>
                <a:spcPts val="6957"/>
              </a:lnSpc>
            </a:pPr>
            <a:r>
              <a:rPr lang="en-US" sz="6325" spc="-63">
                <a:solidFill>
                  <a:srgbClr val="4A9D75"/>
                </a:solidFill>
                <a:latin typeface="Open Sauce Bold"/>
              </a:rPr>
              <a:t>Perfil - Pacientes de la tercera edad</a:t>
            </a:r>
          </a:p>
        </p:txBody>
      </p:sp>
      <p:sp>
        <p:nvSpPr>
          <p:cNvPr name="Freeform 3" id="3"/>
          <p:cNvSpPr/>
          <p:nvPr/>
        </p:nvSpPr>
        <p:spPr>
          <a:xfrm flipH="false" flipV="false" rot="0">
            <a:off x="11828275" y="-2540868"/>
            <a:ext cx="6796236" cy="4469414"/>
          </a:xfrm>
          <a:custGeom>
            <a:avLst/>
            <a:gdLst/>
            <a:ahLst/>
            <a:cxnLst/>
            <a:rect r="r" b="b" t="t" l="l"/>
            <a:pathLst>
              <a:path h="4469414" w="6796236">
                <a:moveTo>
                  <a:pt x="0" y="0"/>
                </a:moveTo>
                <a:lnTo>
                  <a:pt x="6796236" y="0"/>
                </a:lnTo>
                <a:lnTo>
                  <a:pt x="6796236" y="4469414"/>
                </a:lnTo>
                <a:lnTo>
                  <a:pt x="0" y="4469414"/>
                </a:lnTo>
                <a:lnTo>
                  <a:pt x="0" y="0"/>
                </a:lnTo>
                <a:close/>
              </a:path>
            </a:pathLst>
          </a:custGeom>
          <a:blipFill>
            <a:blip r:embed="rId2"/>
            <a:stretch>
              <a:fillRect l="0" t="0" r="0" b="-52060"/>
            </a:stretch>
          </a:blipFill>
        </p:spPr>
      </p:sp>
      <p:sp>
        <p:nvSpPr>
          <p:cNvPr name="Freeform 4" id="4"/>
          <p:cNvSpPr/>
          <p:nvPr/>
        </p:nvSpPr>
        <p:spPr>
          <a:xfrm flipH="false" flipV="false" rot="0">
            <a:off x="2415389" y="2476963"/>
            <a:ext cx="13457222" cy="7569687"/>
          </a:xfrm>
          <a:custGeom>
            <a:avLst/>
            <a:gdLst/>
            <a:ahLst/>
            <a:cxnLst/>
            <a:rect r="r" b="b" t="t" l="l"/>
            <a:pathLst>
              <a:path h="7569687" w="13457222">
                <a:moveTo>
                  <a:pt x="0" y="0"/>
                </a:moveTo>
                <a:lnTo>
                  <a:pt x="13457222" y="0"/>
                </a:lnTo>
                <a:lnTo>
                  <a:pt x="13457222" y="7569687"/>
                </a:lnTo>
                <a:lnTo>
                  <a:pt x="0" y="7569687"/>
                </a:lnTo>
                <a:lnTo>
                  <a:pt x="0" y="0"/>
                </a:lnTo>
                <a:close/>
              </a:path>
            </a:pathLst>
          </a:custGeom>
          <a:blipFill>
            <a:blip r:embed="rId3"/>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TextBox 2" id="2"/>
          <p:cNvSpPr txBox="true"/>
          <p:nvPr/>
        </p:nvSpPr>
        <p:spPr>
          <a:xfrm rot="0">
            <a:off x="329138" y="1312143"/>
            <a:ext cx="16930162" cy="899480"/>
          </a:xfrm>
          <a:prstGeom prst="rect">
            <a:avLst/>
          </a:prstGeom>
        </p:spPr>
        <p:txBody>
          <a:bodyPr anchor="t" rtlCol="false" tIns="0" lIns="0" bIns="0" rIns="0">
            <a:spAutoFit/>
          </a:bodyPr>
          <a:lstStyle/>
          <a:p>
            <a:pPr>
              <a:lnSpc>
                <a:spcPts val="6957"/>
              </a:lnSpc>
            </a:pPr>
            <a:r>
              <a:rPr lang="en-US" sz="6325" spc="-63">
                <a:solidFill>
                  <a:srgbClr val="4A9D75"/>
                </a:solidFill>
                <a:latin typeface="Open Sauce Bold"/>
              </a:rPr>
              <a:t>Perfil - Personal capacitado</a:t>
            </a:r>
          </a:p>
        </p:txBody>
      </p:sp>
      <p:sp>
        <p:nvSpPr>
          <p:cNvPr name="Freeform 3" id="3"/>
          <p:cNvSpPr/>
          <p:nvPr/>
        </p:nvSpPr>
        <p:spPr>
          <a:xfrm flipH="false" flipV="false" rot="0">
            <a:off x="11828275" y="-2540868"/>
            <a:ext cx="6796236" cy="4469414"/>
          </a:xfrm>
          <a:custGeom>
            <a:avLst/>
            <a:gdLst/>
            <a:ahLst/>
            <a:cxnLst/>
            <a:rect r="r" b="b" t="t" l="l"/>
            <a:pathLst>
              <a:path h="4469414" w="6796236">
                <a:moveTo>
                  <a:pt x="0" y="0"/>
                </a:moveTo>
                <a:lnTo>
                  <a:pt x="6796236" y="0"/>
                </a:lnTo>
                <a:lnTo>
                  <a:pt x="6796236" y="4469414"/>
                </a:lnTo>
                <a:lnTo>
                  <a:pt x="0" y="4469414"/>
                </a:lnTo>
                <a:lnTo>
                  <a:pt x="0" y="0"/>
                </a:lnTo>
                <a:close/>
              </a:path>
            </a:pathLst>
          </a:custGeom>
          <a:blipFill>
            <a:blip r:embed="rId2"/>
            <a:stretch>
              <a:fillRect l="0" t="0" r="0" b="-52060"/>
            </a:stretch>
          </a:blipFill>
        </p:spPr>
      </p:sp>
      <p:sp>
        <p:nvSpPr>
          <p:cNvPr name="Freeform 4" id="4"/>
          <p:cNvSpPr/>
          <p:nvPr/>
        </p:nvSpPr>
        <p:spPr>
          <a:xfrm flipH="false" flipV="false" rot="0">
            <a:off x="2415389" y="2420013"/>
            <a:ext cx="13457222" cy="7569687"/>
          </a:xfrm>
          <a:custGeom>
            <a:avLst/>
            <a:gdLst/>
            <a:ahLst/>
            <a:cxnLst/>
            <a:rect r="r" b="b" t="t" l="l"/>
            <a:pathLst>
              <a:path h="7569687" w="13457222">
                <a:moveTo>
                  <a:pt x="0" y="0"/>
                </a:moveTo>
                <a:lnTo>
                  <a:pt x="13457222" y="0"/>
                </a:lnTo>
                <a:lnTo>
                  <a:pt x="13457222" y="7569688"/>
                </a:lnTo>
                <a:lnTo>
                  <a:pt x="0" y="7569688"/>
                </a:lnTo>
                <a:lnTo>
                  <a:pt x="0" y="0"/>
                </a:lnTo>
                <a:close/>
              </a:path>
            </a:pathLst>
          </a:custGeom>
          <a:blipFill>
            <a:blip r:embed="rId3"/>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grpSp>
        <p:nvGrpSpPr>
          <p:cNvPr name="Group 2" id="2"/>
          <p:cNvGrpSpPr/>
          <p:nvPr/>
        </p:nvGrpSpPr>
        <p:grpSpPr>
          <a:xfrm rot="0">
            <a:off x="1847563" y="6210300"/>
            <a:ext cx="14408849" cy="3106454"/>
            <a:chOff x="0" y="0"/>
            <a:chExt cx="3770058" cy="812800"/>
          </a:xfrm>
        </p:grpSpPr>
        <p:sp>
          <p:nvSpPr>
            <p:cNvPr name="Freeform 3" id="3"/>
            <p:cNvSpPr/>
            <p:nvPr/>
          </p:nvSpPr>
          <p:spPr>
            <a:xfrm flipH="false" flipV="false" rot="0">
              <a:off x="0" y="0"/>
              <a:ext cx="3770058" cy="812800"/>
            </a:xfrm>
            <a:custGeom>
              <a:avLst/>
              <a:gdLst/>
              <a:ahLst/>
              <a:cxnLst/>
              <a:rect r="r" b="b" t="t" l="l"/>
              <a:pathLst>
                <a:path h="812800" w="3770058">
                  <a:moveTo>
                    <a:pt x="12358" y="0"/>
                  </a:moveTo>
                  <a:lnTo>
                    <a:pt x="3757700" y="0"/>
                  </a:lnTo>
                  <a:cubicBezTo>
                    <a:pt x="3760978" y="0"/>
                    <a:pt x="3764121" y="1302"/>
                    <a:pt x="3766439" y="3620"/>
                  </a:cubicBezTo>
                  <a:cubicBezTo>
                    <a:pt x="3768756" y="5937"/>
                    <a:pt x="3770058" y="9080"/>
                    <a:pt x="3770058" y="12358"/>
                  </a:cubicBezTo>
                  <a:lnTo>
                    <a:pt x="3770058" y="800442"/>
                  </a:lnTo>
                  <a:cubicBezTo>
                    <a:pt x="3770058" y="803720"/>
                    <a:pt x="3768756" y="806863"/>
                    <a:pt x="3766439" y="809180"/>
                  </a:cubicBezTo>
                  <a:cubicBezTo>
                    <a:pt x="3764121" y="811498"/>
                    <a:pt x="3760978" y="812800"/>
                    <a:pt x="3757700" y="812800"/>
                  </a:cubicBezTo>
                  <a:lnTo>
                    <a:pt x="12358" y="812800"/>
                  </a:lnTo>
                  <a:cubicBezTo>
                    <a:pt x="9080" y="812800"/>
                    <a:pt x="5937" y="811498"/>
                    <a:pt x="3620" y="809180"/>
                  </a:cubicBezTo>
                  <a:cubicBezTo>
                    <a:pt x="1302" y="806863"/>
                    <a:pt x="0" y="803720"/>
                    <a:pt x="0" y="800442"/>
                  </a:cubicBezTo>
                  <a:lnTo>
                    <a:pt x="0" y="12358"/>
                  </a:lnTo>
                  <a:cubicBezTo>
                    <a:pt x="0" y="9080"/>
                    <a:pt x="1302" y="5937"/>
                    <a:pt x="3620" y="3620"/>
                  </a:cubicBezTo>
                  <a:cubicBezTo>
                    <a:pt x="5937" y="1302"/>
                    <a:pt x="9080" y="0"/>
                    <a:pt x="12358" y="0"/>
                  </a:cubicBezTo>
                  <a:close/>
                </a:path>
              </a:pathLst>
            </a:custGeom>
            <a:blipFill>
              <a:blip r:embed="rId2"/>
              <a:stretch>
                <a:fillRect l="0" t="-903" r="0" b="-903"/>
              </a:stretch>
            </a:blipFill>
          </p:spPr>
        </p:sp>
      </p:grpSp>
      <p:sp>
        <p:nvSpPr>
          <p:cNvPr name="TextBox 4" id="4"/>
          <p:cNvSpPr txBox="true"/>
          <p:nvPr/>
        </p:nvSpPr>
        <p:spPr>
          <a:xfrm rot="0">
            <a:off x="1521124" y="1320808"/>
            <a:ext cx="7622876" cy="1202373"/>
          </a:xfrm>
          <a:prstGeom prst="rect">
            <a:avLst/>
          </a:prstGeom>
        </p:spPr>
        <p:txBody>
          <a:bodyPr anchor="t" rtlCol="false" tIns="0" lIns="0" bIns="0" rIns="0">
            <a:spAutoFit/>
          </a:bodyPr>
          <a:lstStyle/>
          <a:p>
            <a:pPr algn="just">
              <a:lnSpc>
                <a:spcPts val="9267"/>
              </a:lnSpc>
            </a:pPr>
            <a:r>
              <a:rPr lang="en-US" sz="8425" spc="-84">
                <a:solidFill>
                  <a:srgbClr val="4A9D75"/>
                </a:solidFill>
                <a:latin typeface="Open Sauce Bold"/>
              </a:rPr>
              <a:t>Cronograma</a:t>
            </a:r>
          </a:p>
        </p:txBody>
      </p:sp>
      <p:sp>
        <p:nvSpPr>
          <p:cNvPr name="TextBox 5" id="5"/>
          <p:cNvSpPr txBox="true"/>
          <p:nvPr/>
        </p:nvSpPr>
        <p:spPr>
          <a:xfrm rot="0">
            <a:off x="1501999" y="3019425"/>
            <a:ext cx="15099976" cy="3190875"/>
          </a:xfrm>
          <a:prstGeom prst="rect">
            <a:avLst/>
          </a:prstGeom>
        </p:spPr>
        <p:txBody>
          <a:bodyPr anchor="t" rtlCol="false" tIns="0" lIns="0" bIns="0" rIns="0">
            <a:spAutoFit/>
          </a:bodyPr>
          <a:lstStyle/>
          <a:p>
            <a:pPr>
              <a:lnSpc>
                <a:spcPts val="4200"/>
              </a:lnSpc>
              <a:spcBef>
                <a:spcPct val="0"/>
              </a:spcBef>
            </a:pPr>
            <a:r>
              <a:rPr lang="en-US" sz="3000">
                <a:solidFill>
                  <a:srgbClr val="4A9D75"/>
                </a:solidFill>
                <a:latin typeface="Open Sauce Bold"/>
              </a:rPr>
              <a:t>El cronograma tiene una duración de 30 días hábiles, donde se especifica la duración de cada proceso, las actividades que se desarrollarán a lo largo de cada proceso, los resultados esperados, el responsable y la prioridad para cada actividad. La fecha de inicio del proyecto es el 19 de marzo de 2024 y la fecha de finalización es del 29 de abril del 2024.</a:t>
            </a:r>
          </a:p>
          <a:p>
            <a:pPr>
              <a:lnSpc>
                <a:spcPts val="4200"/>
              </a:lnSpc>
              <a:spcBef>
                <a:spcPct val="0"/>
              </a:spcBef>
            </a:pPr>
          </a:p>
        </p:txBody>
      </p:sp>
      <p:sp>
        <p:nvSpPr>
          <p:cNvPr name="Freeform 6" id="6"/>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3"/>
            <a:stretch>
              <a:fillRect l="0" t="0" r="0" b="-52060"/>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1539941" y="4297151"/>
            <a:ext cx="15208117" cy="4741813"/>
          </a:xfrm>
          <a:custGeom>
            <a:avLst/>
            <a:gdLst/>
            <a:ahLst/>
            <a:cxnLst/>
            <a:rect r="r" b="b" t="t" l="l"/>
            <a:pathLst>
              <a:path h="4741813" w="15208117">
                <a:moveTo>
                  <a:pt x="0" y="0"/>
                </a:moveTo>
                <a:lnTo>
                  <a:pt x="15208118" y="0"/>
                </a:lnTo>
                <a:lnTo>
                  <a:pt x="15208118" y="4741813"/>
                </a:lnTo>
                <a:lnTo>
                  <a:pt x="0" y="4741813"/>
                </a:lnTo>
                <a:lnTo>
                  <a:pt x="0" y="0"/>
                </a:lnTo>
                <a:close/>
              </a:path>
            </a:pathLst>
          </a:custGeom>
          <a:blipFill>
            <a:blip r:embed="rId2"/>
            <a:stretch>
              <a:fillRect l="0" t="0" r="0" b="0"/>
            </a:stretch>
          </a:blipFill>
        </p:spPr>
      </p:sp>
      <p:sp>
        <p:nvSpPr>
          <p:cNvPr name="TextBox 3" id="3"/>
          <p:cNvSpPr txBox="true"/>
          <p:nvPr/>
        </p:nvSpPr>
        <p:spPr>
          <a:xfrm rot="0">
            <a:off x="1028700" y="2672179"/>
            <a:ext cx="14443322" cy="993775"/>
          </a:xfrm>
          <a:prstGeom prst="rect">
            <a:avLst/>
          </a:prstGeom>
        </p:spPr>
        <p:txBody>
          <a:bodyPr anchor="t" rtlCol="false" tIns="0" lIns="0" bIns="0" rIns="0">
            <a:spAutoFit/>
          </a:bodyPr>
          <a:lstStyle/>
          <a:p>
            <a:pPr algn="just">
              <a:lnSpc>
                <a:spcPts val="7699"/>
              </a:lnSpc>
            </a:pPr>
            <a:r>
              <a:rPr lang="en-US" sz="6999" spc="-69">
                <a:solidFill>
                  <a:srgbClr val="4A9D75"/>
                </a:solidFill>
                <a:latin typeface="Open Sauce Bold"/>
              </a:rPr>
              <a:t>Proceso 1. Conocer el usuario</a:t>
            </a:r>
          </a:p>
        </p:txBody>
      </p:sp>
      <p:sp>
        <p:nvSpPr>
          <p:cNvPr name="Freeform 4" id="4"/>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3"/>
            <a:stretch>
              <a:fillRect l="0" t="0" r="0" b="-52060"/>
            </a:stretch>
          </a:blipFill>
        </p:spPr>
      </p:sp>
      <p:sp>
        <p:nvSpPr>
          <p:cNvPr name="AutoShape 5" id="5"/>
          <p:cNvSpPr/>
          <p:nvPr/>
        </p:nvSpPr>
        <p:spPr>
          <a:xfrm>
            <a:off x="0" y="2229945"/>
            <a:ext cx="18288000" cy="0"/>
          </a:xfrm>
          <a:prstGeom prst="line">
            <a:avLst/>
          </a:prstGeom>
          <a:ln cap="rnd" w="9525">
            <a:solidFill>
              <a:srgbClr val="4A9D75"/>
            </a:solidFill>
            <a:prstDash val="solid"/>
            <a:headEnd type="none" len="sm" w="sm"/>
            <a:tailEnd type="none" len="sm" w="sm"/>
          </a:ln>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1681020" y="3493437"/>
            <a:ext cx="14123530" cy="5982583"/>
          </a:xfrm>
          <a:custGeom>
            <a:avLst/>
            <a:gdLst/>
            <a:ahLst/>
            <a:cxnLst/>
            <a:rect r="r" b="b" t="t" l="l"/>
            <a:pathLst>
              <a:path h="5982583" w="14123530">
                <a:moveTo>
                  <a:pt x="0" y="0"/>
                </a:moveTo>
                <a:lnTo>
                  <a:pt x="14123530" y="0"/>
                </a:lnTo>
                <a:lnTo>
                  <a:pt x="14123530" y="5982582"/>
                </a:lnTo>
                <a:lnTo>
                  <a:pt x="0" y="5982582"/>
                </a:lnTo>
                <a:lnTo>
                  <a:pt x="0" y="0"/>
                </a:lnTo>
                <a:close/>
              </a:path>
            </a:pathLst>
          </a:custGeom>
          <a:blipFill>
            <a:blip r:embed="rId2"/>
            <a:stretch>
              <a:fillRect l="0" t="0" r="0" b="0"/>
            </a:stretch>
          </a:blipFill>
        </p:spPr>
      </p:sp>
      <p:sp>
        <p:nvSpPr>
          <p:cNvPr name="TextBox 3" id="3"/>
          <p:cNvSpPr txBox="true"/>
          <p:nvPr/>
        </p:nvSpPr>
        <p:spPr>
          <a:xfrm rot="0">
            <a:off x="1521124" y="1983352"/>
            <a:ext cx="14443322" cy="993775"/>
          </a:xfrm>
          <a:prstGeom prst="rect">
            <a:avLst/>
          </a:prstGeom>
        </p:spPr>
        <p:txBody>
          <a:bodyPr anchor="t" rtlCol="false" tIns="0" lIns="0" bIns="0" rIns="0">
            <a:spAutoFit/>
          </a:bodyPr>
          <a:lstStyle/>
          <a:p>
            <a:pPr algn="just">
              <a:lnSpc>
                <a:spcPts val="7699"/>
              </a:lnSpc>
            </a:pPr>
            <a:r>
              <a:rPr lang="en-US" sz="6999" spc="-69">
                <a:solidFill>
                  <a:srgbClr val="4A9D75"/>
                </a:solidFill>
                <a:latin typeface="Open Sauce Bold"/>
              </a:rPr>
              <a:t>Proceso 1. Conocer el usuario</a:t>
            </a:r>
          </a:p>
        </p:txBody>
      </p:sp>
      <p:sp>
        <p:nvSpPr>
          <p:cNvPr name="Freeform 4" id="4"/>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3"/>
            <a:stretch>
              <a:fillRect l="0" t="0" r="0" b="-52060"/>
            </a:stretch>
          </a:blipFill>
        </p:spPr>
      </p:sp>
      <p:sp>
        <p:nvSpPr>
          <p:cNvPr name="AutoShape 5" id="5"/>
          <p:cNvSpPr/>
          <p:nvPr/>
        </p:nvSpPr>
        <p:spPr>
          <a:xfrm>
            <a:off x="0" y="1597846"/>
            <a:ext cx="18288000" cy="0"/>
          </a:xfrm>
          <a:prstGeom prst="line">
            <a:avLst/>
          </a:prstGeom>
          <a:ln cap="rnd" w="9525">
            <a:solidFill>
              <a:srgbClr val="4A9D75"/>
            </a:solidFill>
            <a:prstDash val="solid"/>
            <a:headEnd type="none" len="sm" w="sm"/>
            <a:tailEnd type="none" len="sm" w="sm"/>
          </a:ln>
        </p:spPr>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358055"/>
            <a:ext cx="15063527" cy="6144439"/>
          </a:xfrm>
          <a:custGeom>
            <a:avLst/>
            <a:gdLst/>
            <a:ahLst/>
            <a:cxnLst/>
            <a:rect r="r" b="b" t="t" l="l"/>
            <a:pathLst>
              <a:path h="6144439" w="15063527">
                <a:moveTo>
                  <a:pt x="0" y="0"/>
                </a:moveTo>
                <a:lnTo>
                  <a:pt x="15063527" y="0"/>
                </a:lnTo>
                <a:lnTo>
                  <a:pt x="15063527" y="6144439"/>
                </a:lnTo>
                <a:lnTo>
                  <a:pt x="0" y="6144439"/>
                </a:lnTo>
                <a:lnTo>
                  <a:pt x="0" y="0"/>
                </a:lnTo>
                <a:close/>
              </a:path>
            </a:pathLst>
          </a:custGeom>
          <a:blipFill>
            <a:blip r:embed="rId2"/>
            <a:stretch>
              <a:fillRect l="0" t="0" r="0" b="0"/>
            </a:stretch>
          </a:blipFill>
        </p:spPr>
      </p:sp>
      <p:sp>
        <p:nvSpPr>
          <p:cNvPr name="TextBox 3" id="3"/>
          <p:cNvSpPr txBox="true"/>
          <p:nvPr/>
        </p:nvSpPr>
        <p:spPr>
          <a:xfrm rot="0">
            <a:off x="1028700" y="1913828"/>
            <a:ext cx="14443322" cy="993775"/>
          </a:xfrm>
          <a:prstGeom prst="rect">
            <a:avLst/>
          </a:prstGeom>
        </p:spPr>
        <p:txBody>
          <a:bodyPr anchor="t" rtlCol="false" tIns="0" lIns="0" bIns="0" rIns="0">
            <a:spAutoFit/>
          </a:bodyPr>
          <a:lstStyle/>
          <a:p>
            <a:pPr algn="just">
              <a:lnSpc>
                <a:spcPts val="7699"/>
              </a:lnSpc>
            </a:pPr>
            <a:r>
              <a:rPr lang="en-US" sz="6999" spc="-69">
                <a:solidFill>
                  <a:srgbClr val="4A9D75"/>
                </a:solidFill>
                <a:latin typeface="Open Sauce Bold"/>
              </a:rPr>
              <a:t>Actividad 1.1 Diseñar encuesta</a:t>
            </a:r>
          </a:p>
        </p:txBody>
      </p:sp>
      <p:sp>
        <p:nvSpPr>
          <p:cNvPr name="Freeform 4" id="4"/>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3"/>
            <a:stretch>
              <a:fillRect l="0" t="0" r="0" b="-52060"/>
            </a:stretch>
          </a:blipFill>
        </p:spPr>
      </p:sp>
      <p:sp>
        <p:nvSpPr>
          <p:cNvPr name="AutoShape 5" id="5"/>
          <p:cNvSpPr/>
          <p:nvPr/>
        </p:nvSpPr>
        <p:spPr>
          <a:xfrm>
            <a:off x="0" y="1551496"/>
            <a:ext cx="18288000" cy="0"/>
          </a:xfrm>
          <a:prstGeom prst="line">
            <a:avLst/>
          </a:prstGeom>
          <a:ln cap="rnd" w="9525">
            <a:solidFill>
              <a:srgbClr val="4A9D75"/>
            </a:solidFill>
            <a:prstDash val="solid"/>
            <a:headEnd type="none" len="sm" w="sm"/>
            <a:tailEnd type="none" len="sm" w="sm"/>
          </a:ln>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5602285"/>
            <a:ext cx="16027135" cy="2186266"/>
          </a:xfrm>
          <a:custGeom>
            <a:avLst/>
            <a:gdLst/>
            <a:ahLst/>
            <a:cxnLst/>
            <a:rect r="r" b="b" t="t" l="l"/>
            <a:pathLst>
              <a:path h="2186266" w="16027135">
                <a:moveTo>
                  <a:pt x="0" y="0"/>
                </a:moveTo>
                <a:lnTo>
                  <a:pt x="16027135" y="0"/>
                </a:lnTo>
                <a:lnTo>
                  <a:pt x="16027135" y="2186266"/>
                </a:lnTo>
                <a:lnTo>
                  <a:pt x="0" y="2186266"/>
                </a:lnTo>
                <a:lnTo>
                  <a:pt x="0" y="0"/>
                </a:lnTo>
                <a:close/>
              </a:path>
            </a:pathLst>
          </a:custGeom>
          <a:blipFill>
            <a:blip r:embed="rId2"/>
            <a:stretch>
              <a:fillRect l="0" t="0" r="0" b="0"/>
            </a:stretch>
          </a:blipFill>
        </p:spPr>
      </p:sp>
      <p:sp>
        <p:nvSpPr>
          <p:cNvPr name="TextBox 3" id="3"/>
          <p:cNvSpPr txBox="true"/>
          <p:nvPr/>
        </p:nvSpPr>
        <p:spPr>
          <a:xfrm rot="0">
            <a:off x="1227056" y="2672966"/>
            <a:ext cx="13728243" cy="1935480"/>
          </a:xfrm>
          <a:prstGeom prst="rect">
            <a:avLst/>
          </a:prstGeom>
        </p:spPr>
        <p:txBody>
          <a:bodyPr anchor="t" rtlCol="false" tIns="0" lIns="0" bIns="0" rIns="0">
            <a:spAutoFit/>
          </a:bodyPr>
          <a:lstStyle/>
          <a:p>
            <a:pPr algn="just">
              <a:lnSpc>
                <a:spcPts val="7590"/>
              </a:lnSpc>
            </a:pPr>
            <a:r>
              <a:rPr lang="en-US" sz="6900" spc="-69">
                <a:solidFill>
                  <a:srgbClr val="4A9D75"/>
                </a:solidFill>
                <a:latin typeface="Open Sauce Bold"/>
              </a:rPr>
              <a:t>Proceso 2. Conocer el contexto de uso</a:t>
            </a:r>
          </a:p>
        </p:txBody>
      </p:sp>
      <p:sp>
        <p:nvSpPr>
          <p:cNvPr name="Freeform 4" id="4"/>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3"/>
            <a:stretch>
              <a:fillRect l="0" t="0" r="0" b="-52060"/>
            </a:stretch>
          </a:blipFill>
        </p:spPr>
      </p:sp>
      <p:sp>
        <p:nvSpPr>
          <p:cNvPr name="AutoShape 5" id="5"/>
          <p:cNvSpPr/>
          <p:nvPr/>
        </p:nvSpPr>
        <p:spPr>
          <a:xfrm>
            <a:off x="0" y="1922293"/>
            <a:ext cx="18288000" cy="0"/>
          </a:xfrm>
          <a:prstGeom prst="line">
            <a:avLst/>
          </a:prstGeom>
          <a:ln cap="rnd" w="9525">
            <a:solidFill>
              <a:srgbClr val="4A9D75"/>
            </a:solidFill>
            <a:prstDash val="solid"/>
            <a:headEnd type="none" len="sm" w="sm"/>
            <a:tailEnd type="none" len="sm" w="sm"/>
          </a:ln>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sp>
        <p:nvSpPr>
          <p:cNvPr name="Freeform 3" id="3"/>
          <p:cNvSpPr/>
          <p:nvPr/>
        </p:nvSpPr>
        <p:spPr>
          <a:xfrm flipH="false" flipV="false" rot="0">
            <a:off x="1569098" y="3310566"/>
            <a:ext cx="14577296" cy="6497935"/>
          </a:xfrm>
          <a:custGeom>
            <a:avLst/>
            <a:gdLst/>
            <a:ahLst/>
            <a:cxnLst/>
            <a:rect r="r" b="b" t="t" l="l"/>
            <a:pathLst>
              <a:path h="6497935" w="14577296">
                <a:moveTo>
                  <a:pt x="0" y="0"/>
                </a:moveTo>
                <a:lnTo>
                  <a:pt x="14577296" y="0"/>
                </a:lnTo>
                <a:lnTo>
                  <a:pt x="14577296" y="6497935"/>
                </a:lnTo>
                <a:lnTo>
                  <a:pt x="0" y="6497935"/>
                </a:lnTo>
                <a:lnTo>
                  <a:pt x="0" y="0"/>
                </a:lnTo>
                <a:close/>
              </a:path>
            </a:pathLst>
          </a:custGeom>
          <a:blipFill>
            <a:blip r:embed="rId3"/>
            <a:stretch>
              <a:fillRect l="0" t="0" r="0" b="0"/>
            </a:stretch>
          </a:blipFill>
        </p:spPr>
      </p:sp>
      <p:sp>
        <p:nvSpPr>
          <p:cNvPr name="TextBox 4" id="4"/>
          <p:cNvSpPr txBox="true"/>
          <p:nvPr/>
        </p:nvSpPr>
        <p:spPr>
          <a:xfrm rot="0">
            <a:off x="1028700" y="2134545"/>
            <a:ext cx="14075865" cy="804545"/>
          </a:xfrm>
          <a:prstGeom prst="rect">
            <a:avLst/>
          </a:prstGeom>
        </p:spPr>
        <p:txBody>
          <a:bodyPr anchor="t" rtlCol="false" tIns="0" lIns="0" bIns="0" rIns="0">
            <a:spAutoFit/>
          </a:bodyPr>
          <a:lstStyle/>
          <a:p>
            <a:pPr>
              <a:lnSpc>
                <a:spcPts val="6160"/>
              </a:lnSpc>
            </a:pPr>
            <a:r>
              <a:rPr lang="en-US" sz="5600" spc="-56">
                <a:solidFill>
                  <a:srgbClr val="4A9D75"/>
                </a:solidFill>
                <a:latin typeface="Open Sauce Bold"/>
              </a:rPr>
              <a:t>Proceso 2. Conocer el contexto de uso</a:t>
            </a:r>
          </a:p>
        </p:txBody>
      </p:sp>
      <p:sp>
        <p:nvSpPr>
          <p:cNvPr name="AutoShape 5" id="5"/>
          <p:cNvSpPr/>
          <p:nvPr/>
        </p:nvSpPr>
        <p:spPr>
          <a:xfrm>
            <a:off x="0" y="1713720"/>
            <a:ext cx="18288000" cy="0"/>
          </a:xfrm>
          <a:prstGeom prst="line">
            <a:avLst/>
          </a:prstGeom>
          <a:ln cap="rnd" w="9525">
            <a:solidFill>
              <a:srgbClr val="4A9D75"/>
            </a:solidFill>
            <a:prstDash val="solid"/>
            <a:headEnd type="none" len="sm" w="sm"/>
            <a:tailEnd type="none" len="sm" w="sm"/>
          </a:ln>
        </p:spPr>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TextBox 2" id="2"/>
          <p:cNvSpPr txBox="true"/>
          <p:nvPr/>
        </p:nvSpPr>
        <p:spPr>
          <a:xfrm rot="0">
            <a:off x="1028700" y="2074826"/>
            <a:ext cx="13728243" cy="1935480"/>
          </a:xfrm>
          <a:prstGeom prst="rect">
            <a:avLst/>
          </a:prstGeom>
        </p:spPr>
        <p:txBody>
          <a:bodyPr anchor="t" rtlCol="false" tIns="0" lIns="0" bIns="0" rIns="0">
            <a:spAutoFit/>
          </a:bodyPr>
          <a:lstStyle/>
          <a:p>
            <a:pPr algn="just">
              <a:lnSpc>
                <a:spcPts val="7590"/>
              </a:lnSpc>
            </a:pPr>
            <a:r>
              <a:rPr lang="en-US" sz="6900" spc="-69">
                <a:solidFill>
                  <a:srgbClr val="4A9D75"/>
                </a:solidFill>
                <a:latin typeface="Open Sauce Bold"/>
              </a:rPr>
              <a:t>Proceso 3. Producir soluciones de diseño</a:t>
            </a:r>
          </a:p>
        </p:txBody>
      </p:sp>
      <p:sp>
        <p:nvSpPr>
          <p:cNvPr name="Freeform 3" id="3"/>
          <p:cNvSpPr/>
          <p:nvPr/>
        </p:nvSpPr>
        <p:spPr>
          <a:xfrm flipH="false" flipV="false" rot="0">
            <a:off x="1028700" y="4429499"/>
            <a:ext cx="16230600" cy="4411394"/>
          </a:xfrm>
          <a:custGeom>
            <a:avLst/>
            <a:gdLst/>
            <a:ahLst/>
            <a:cxnLst/>
            <a:rect r="r" b="b" t="t" l="l"/>
            <a:pathLst>
              <a:path h="4411394" w="16230600">
                <a:moveTo>
                  <a:pt x="0" y="0"/>
                </a:moveTo>
                <a:lnTo>
                  <a:pt x="16230600" y="0"/>
                </a:lnTo>
                <a:lnTo>
                  <a:pt x="16230600" y="4411394"/>
                </a:lnTo>
                <a:lnTo>
                  <a:pt x="0" y="4411394"/>
                </a:lnTo>
                <a:lnTo>
                  <a:pt x="0" y="0"/>
                </a:lnTo>
                <a:close/>
              </a:path>
            </a:pathLst>
          </a:custGeom>
          <a:blipFill>
            <a:blip r:embed="rId2"/>
            <a:stretch>
              <a:fillRect l="0" t="0" r="0" b="0"/>
            </a:stretch>
          </a:blipFill>
        </p:spPr>
      </p:sp>
      <p:sp>
        <p:nvSpPr>
          <p:cNvPr name="Freeform 4" id="4"/>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3"/>
            <a:stretch>
              <a:fillRect l="0" t="0" r="0" b="-52060"/>
            </a:stretch>
          </a:blipFill>
        </p:spPr>
      </p:sp>
      <p:sp>
        <p:nvSpPr>
          <p:cNvPr name="AutoShape 5" id="5"/>
          <p:cNvSpPr/>
          <p:nvPr/>
        </p:nvSpPr>
        <p:spPr>
          <a:xfrm>
            <a:off x="0" y="1713720"/>
            <a:ext cx="18288000" cy="0"/>
          </a:xfrm>
          <a:prstGeom prst="line">
            <a:avLst/>
          </a:prstGeom>
          <a:ln cap="rnd" w="9525">
            <a:solidFill>
              <a:srgbClr val="4A9D75"/>
            </a:solidFill>
            <a:prstDash val="solid"/>
            <a:headEnd type="none" len="sm" w="sm"/>
            <a:tailEnd type="none" len="sm" w="sm"/>
          </a:ln>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sp>
        <p:nvSpPr>
          <p:cNvPr name="Freeform 3" id="3"/>
          <p:cNvSpPr/>
          <p:nvPr/>
        </p:nvSpPr>
        <p:spPr>
          <a:xfrm flipH="false" flipV="false" rot="0">
            <a:off x="2105825" y="3362542"/>
            <a:ext cx="13300757" cy="6479856"/>
          </a:xfrm>
          <a:custGeom>
            <a:avLst/>
            <a:gdLst/>
            <a:ahLst/>
            <a:cxnLst/>
            <a:rect r="r" b="b" t="t" l="l"/>
            <a:pathLst>
              <a:path h="6479856" w="13300757">
                <a:moveTo>
                  <a:pt x="0" y="0"/>
                </a:moveTo>
                <a:lnTo>
                  <a:pt x="13300758" y="0"/>
                </a:lnTo>
                <a:lnTo>
                  <a:pt x="13300758" y="6479857"/>
                </a:lnTo>
                <a:lnTo>
                  <a:pt x="0" y="6479857"/>
                </a:lnTo>
                <a:lnTo>
                  <a:pt x="0" y="0"/>
                </a:lnTo>
                <a:close/>
              </a:path>
            </a:pathLst>
          </a:custGeom>
          <a:blipFill>
            <a:blip r:embed="rId3"/>
            <a:stretch>
              <a:fillRect l="0" t="0" r="0" b="0"/>
            </a:stretch>
          </a:blipFill>
        </p:spPr>
      </p:sp>
      <p:sp>
        <p:nvSpPr>
          <p:cNvPr name="TextBox 4" id="4"/>
          <p:cNvSpPr txBox="true"/>
          <p:nvPr/>
        </p:nvSpPr>
        <p:spPr>
          <a:xfrm rot="0">
            <a:off x="1028700" y="2291857"/>
            <a:ext cx="13728243" cy="712471"/>
          </a:xfrm>
          <a:prstGeom prst="rect">
            <a:avLst/>
          </a:prstGeom>
        </p:spPr>
        <p:txBody>
          <a:bodyPr anchor="t" rtlCol="false" tIns="0" lIns="0" bIns="0" rIns="0">
            <a:spAutoFit/>
          </a:bodyPr>
          <a:lstStyle/>
          <a:p>
            <a:pPr>
              <a:lnSpc>
                <a:spcPts val="5610"/>
              </a:lnSpc>
            </a:pPr>
            <a:r>
              <a:rPr lang="en-US" sz="5100" spc="-51">
                <a:solidFill>
                  <a:srgbClr val="4A9D75"/>
                </a:solidFill>
                <a:latin typeface="Open Sauce Bold"/>
              </a:rPr>
              <a:t>Proceso 3. Producir soluciones de diseño</a:t>
            </a:r>
          </a:p>
        </p:txBody>
      </p:sp>
      <p:sp>
        <p:nvSpPr>
          <p:cNvPr name="AutoShape 5" id="5"/>
          <p:cNvSpPr/>
          <p:nvPr/>
        </p:nvSpPr>
        <p:spPr>
          <a:xfrm>
            <a:off x="0" y="1852769"/>
            <a:ext cx="18288000" cy="0"/>
          </a:xfrm>
          <a:prstGeom prst="line">
            <a:avLst/>
          </a:prstGeom>
          <a:ln cap="rnd" w="9525">
            <a:solidFill>
              <a:srgbClr val="4A9D75"/>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rot="0">
            <a:off x="0" y="1824831"/>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1028700" y="2940723"/>
            <a:ext cx="6939952" cy="1233805"/>
          </a:xfrm>
          <a:prstGeom prst="rect">
            <a:avLst/>
          </a:prstGeom>
        </p:spPr>
        <p:txBody>
          <a:bodyPr anchor="t" rtlCol="false" tIns="0" lIns="0" bIns="0" rIns="0">
            <a:spAutoFit/>
          </a:bodyPr>
          <a:lstStyle/>
          <a:p>
            <a:pPr>
              <a:lnSpc>
                <a:spcPts val="9515"/>
              </a:lnSpc>
            </a:pPr>
            <a:r>
              <a:rPr lang="en-US" sz="8650" spc="-86">
                <a:solidFill>
                  <a:srgbClr val="4A9D75"/>
                </a:solidFill>
                <a:latin typeface="Open Sauce Bold"/>
              </a:rPr>
              <a:t>Justificación</a:t>
            </a:r>
          </a:p>
        </p:txBody>
      </p:sp>
      <p:sp>
        <p:nvSpPr>
          <p:cNvPr name="Freeform 4" id="4"/>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grpSp>
        <p:nvGrpSpPr>
          <p:cNvPr name="Group 5" id="5"/>
          <p:cNvGrpSpPr/>
          <p:nvPr/>
        </p:nvGrpSpPr>
        <p:grpSpPr>
          <a:xfrm rot="0">
            <a:off x="1028700" y="5078551"/>
            <a:ext cx="4926635" cy="4566680"/>
            <a:chOff x="0" y="0"/>
            <a:chExt cx="6568847" cy="6088906"/>
          </a:xfrm>
        </p:grpSpPr>
        <p:sp>
          <p:nvSpPr>
            <p:cNvPr name="TextBox 6" id="6"/>
            <p:cNvSpPr txBox="true"/>
            <p:nvPr/>
          </p:nvSpPr>
          <p:spPr>
            <a:xfrm rot="0">
              <a:off x="0" y="1144062"/>
              <a:ext cx="6568847" cy="4944844"/>
            </a:xfrm>
            <a:prstGeom prst="rect">
              <a:avLst/>
            </a:prstGeom>
          </p:spPr>
          <p:txBody>
            <a:bodyPr anchor="t" rtlCol="false" tIns="0" lIns="0" bIns="0" rIns="0">
              <a:spAutoFit/>
            </a:bodyPr>
            <a:lstStyle/>
            <a:p>
              <a:pPr>
                <a:lnSpc>
                  <a:spcPts val="3764"/>
                </a:lnSpc>
              </a:pPr>
              <a:r>
                <a:rPr lang="en-US" sz="2688">
                  <a:solidFill>
                    <a:srgbClr val="4A9D75"/>
                  </a:solidFill>
                  <a:latin typeface="Open Sauce"/>
                </a:rPr>
                <a:t>El proceso para agendar una cita con un médico influye el factor del tiempo de espera, provocando una larga duración para este proceso e incluso no alcanzar la cita que desean</a:t>
              </a:r>
            </a:p>
            <a:p>
              <a:pPr>
                <a:lnSpc>
                  <a:spcPts val="3764"/>
                </a:lnSpc>
              </a:pPr>
            </a:p>
          </p:txBody>
        </p:sp>
        <p:sp>
          <p:nvSpPr>
            <p:cNvPr name="TextBox 7" id="7"/>
            <p:cNvSpPr txBox="true"/>
            <p:nvPr/>
          </p:nvSpPr>
          <p:spPr>
            <a:xfrm rot="0">
              <a:off x="0" y="-66675"/>
              <a:ext cx="6568847" cy="779286"/>
            </a:xfrm>
            <a:prstGeom prst="rect">
              <a:avLst/>
            </a:prstGeom>
          </p:spPr>
          <p:txBody>
            <a:bodyPr anchor="t" rtlCol="false" tIns="0" lIns="0" bIns="0" rIns="0">
              <a:spAutoFit/>
            </a:bodyPr>
            <a:lstStyle/>
            <a:p>
              <a:pPr>
                <a:lnSpc>
                  <a:spcPts val="4909"/>
                </a:lnSpc>
                <a:spcBef>
                  <a:spcPct val="0"/>
                </a:spcBef>
              </a:pPr>
              <a:r>
                <a:rPr lang="en-US" sz="3506">
                  <a:solidFill>
                    <a:srgbClr val="4A9D75"/>
                  </a:solidFill>
                  <a:latin typeface="Open Sauce Bold"/>
                </a:rPr>
                <a:t>Tiempos de espera </a:t>
              </a:r>
            </a:p>
          </p:txBody>
        </p:sp>
      </p:grpSp>
      <p:grpSp>
        <p:nvGrpSpPr>
          <p:cNvPr name="Group 8" id="8"/>
          <p:cNvGrpSpPr/>
          <p:nvPr/>
        </p:nvGrpSpPr>
        <p:grpSpPr>
          <a:xfrm rot="0">
            <a:off x="6729065" y="5078551"/>
            <a:ext cx="5365109" cy="3569790"/>
            <a:chOff x="0" y="0"/>
            <a:chExt cx="7153478" cy="4759719"/>
          </a:xfrm>
        </p:grpSpPr>
        <p:sp>
          <p:nvSpPr>
            <p:cNvPr name="TextBox 9" id="9"/>
            <p:cNvSpPr txBox="true"/>
            <p:nvPr/>
          </p:nvSpPr>
          <p:spPr>
            <a:xfrm rot="0">
              <a:off x="0" y="2145970"/>
              <a:ext cx="7153478" cy="2613749"/>
            </a:xfrm>
            <a:prstGeom prst="rect">
              <a:avLst/>
            </a:prstGeom>
          </p:spPr>
          <p:txBody>
            <a:bodyPr anchor="t" rtlCol="false" tIns="0" lIns="0" bIns="0" rIns="0">
              <a:spAutoFit/>
            </a:bodyPr>
            <a:lstStyle/>
            <a:p>
              <a:pPr>
                <a:lnSpc>
                  <a:spcPts val="3920"/>
                </a:lnSpc>
                <a:spcBef>
                  <a:spcPct val="0"/>
                </a:spcBef>
              </a:pPr>
              <a:r>
                <a:rPr lang="en-US" sz="2800">
                  <a:solidFill>
                    <a:srgbClr val="4A9D75"/>
                  </a:solidFill>
                  <a:latin typeface="Open Sauce"/>
                </a:rPr>
                <a:t>Solo el 30% y 35% de los pacientes es citado y tiene la posibilidad de esperar menos de 30 minutos</a:t>
              </a:r>
            </a:p>
          </p:txBody>
        </p:sp>
        <p:sp>
          <p:nvSpPr>
            <p:cNvPr name="TextBox 10" id="10"/>
            <p:cNvSpPr txBox="true"/>
            <p:nvPr/>
          </p:nvSpPr>
          <p:spPr>
            <a:xfrm rot="0">
              <a:off x="0" y="-66675"/>
              <a:ext cx="7153478" cy="1748081"/>
            </a:xfrm>
            <a:prstGeom prst="rect">
              <a:avLst/>
            </a:prstGeom>
          </p:spPr>
          <p:txBody>
            <a:bodyPr anchor="t" rtlCol="false" tIns="0" lIns="0" bIns="0" rIns="0">
              <a:spAutoFit/>
            </a:bodyPr>
            <a:lstStyle/>
            <a:p>
              <a:pPr>
                <a:lnSpc>
                  <a:spcPts val="5346"/>
                </a:lnSpc>
                <a:spcBef>
                  <a:spcPct val="0"/>
                </a:spcBef>
              </a:pPr>
              <a:r>
                <a:rPr lang="en-US" sz="3819">
                  <a:solidFill>
                    <a:srgbClr val="4A9D75"/>
                  </a:solidFill>
                  <a:latin typeface="Open Sauce Bold"/>
                </a:rPr>
                <a:t>Porcentajes bajos de agendar citas</a:t>
              </a:r>
            </a:p>
          </p:txBody>
        </p:sp>
      </p:grpSp>
      <p:grpSp>
        <p:nvGrpSpPr>
          <p:cNvPr name="Group 11" id="11"/>
          <p:cNvGrpSpPr/>
          <p:nvPr/>
        </p:nvGrpSpPr>
        <p:grpSpPr>
          <a:xfrm rot="0">
            <a:off x="12867904" y="5078551"/>
            <a:ext cx="5211675" cy="4127309"/>
            <a:chOff x="0" y="0"/>
            <a:chExt cx="6948900" cy="5503079"/>
          </a:xfrm>
        </p:grpSpPr>
        <p:sp>
          <p:nvSpPr>
            <p:cNvPr name="TextBox 12" id="12"/>
            <p:cNvSpPr txBox="true"/>
            <p:nvPr/>
          </p:nvSpPr>
          <p:spPr>
            <a:xfrm rot="0">
              <a:off x="0" y="2962445"/>
              <a:ext cx="6948900" cy="2540634"/>
            </a:xfrm>
            <a:prstGeom prst="rect">
              <a:avLst/>
            </a:prstGeom>
          </p:spPr>
          <p:txBody>
            <a:bodyPr anchor="t" rtlCol="false" tIns="0" lIns="0" bIns="0" rIns="0">
              <a:spAutoFit/>
            </a:bodyPr>
            <a:lstStyle/>
            <a:p>
              <a:pPr>
                <a:lnSpc>
                  <a:spcPts val="3808"/>
                </a:lnSpc>
                <a:spcBef>
                  <a:spcPct val="0"/>
                </a:spcBef>
              </a:pPr>
              <a:r>
                <a:rPr lang="en-US" sz="2720">
                  <a:solidFill>
                    <a:srgbClr val="4A9D75"/>
                  </a:solidFill>
                  <a:latin typeface="Open Sauce"/>
                </a:rPr>
                <a:t>El 65% solicita atención el mismo día de la consulta y es muy difícil que se le atienda dentro del tiempo estándar</a:t>
              </a:r>
            </a:p>
          </p:txBody>
        </p:sp>
        <p:sp>
          <p:nvSpPr>
            <p:cNvPr name="TextBox 13" id="13"/>
            <p:cNvSpPr txBox="true"/>
            <p:nvPr/>
          </p:nvSpPr>
          <p:spPr>
            <a:xfrm rot="0">
              <a:off x="0" y="-66675"/>
              <a:ext cx="6948900" cy="2579475"/>
            </a:xfrm>
            <a:prstGeom prst="rect">
              <a:avLst/>
            </a:prstGeom>
          </p:spPr>
          <p:txBody>
            <a:bodyPr anchor="t" rtlCol="false" tIns="0" lIns="0" bIns="0" rIns="0">
              <a:spAutoFit/>
            </a:bodyPr>
            <a:lstStyle/>
            <a:p>
              <a:pPr>
                <a:lnSpc>
                  <a:spcPts val="5193"/>
                </a:lnSpc>
              </a:pPr>
              <a:r>
                <a:rPr lang="en-US" sz="3709">
                  <a:solidFill>
                    <a:srgbClr val="4A9D75"/>
                  </a:solidFill>
                  <a:latin typeface="Open Sauce Bold"/>
                </a:rPr>
                <a:t>Alta cantidad de pacientes con esta problemática</a:t>
              </a:r>
            </a:p>
          </p:txBody>
        </p:sp>
      </p:gr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TextBox 2" id="2"/>
          <p:cNvSpPr txBox="true"/>
          <p:nvPr/>
        </p:nvSpPr>
        <p:spPr>
          <a:xfrm rot="0">
            <a:off x="689636" y="2577863"/>
            <a:ext cx="15141906" cy="1935480"/>
          </a:xfrm>
          <a:prstGeom prst="rect">
            <a:avLst/>
          </a:prstGeom>
        </p:spPr>
        <p:txBody>
          <a:bodyPr anchor="t" rtlCol="false" tIns="0" lIns="0" bIns="0" rIns="0">
            <a:spAutoFit/>
          </a:bodyPr>
          <a:lstStyle/>
          <a:p>
            <a:pPr>
              <a:lnSpc>
                <a:spcPts val="7590"/>
              </a:lnSpc>
            </a:pPr>
            <a:r>
              <a:rPr lang="en-US" sz="6900" spc="-69">
                <a:solidFill>
                  <a:srgbClr val="4A9D75"/>
                </a:solidFill>
                <a:latin typeface="Open Sauce Bold"/>
              </a:rPr>
              <a:t>Proceso 4. Evaluar diseño frente a los requerimientos</a:t>
            </a:r>
          </a:p>
        </p:txBody>
      </p:sp>
      <p:sp>
        <p:nvSpPr>
          <p:cNvPr name="Freeform 3" id="3"/>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sp>
        <p:nvSpPr>
          <p:cNvPr name="Freeform 4" id="4"/>
          <p:cNvSpPr/>
          <p:nvPr/>
        </p:nvSpPr>
        <p:spPr>
          <a:xfrm flipH="false" flipV="false" rot="0">
            <a:off x="689636" y="5592971"/>
            <a:ext cx="16908729" cy="2682895"/>
          </a:xfrm>
          <a:custGeom>
            <a:avLst/>
            <a:gdLst/>
            <a:ahLst/>
            <a:cxnLst/>
            <a:rect r="r" b="b" t="t" l="l"/>
            <a:pathLst>
              <a:path h="2682895" w="16908729">
                <a:moveTo>
                  <a:pt x="0" y="0"/>
                </a:moveTo>
                <a:lnTo>
                  <a:pt x="16908728" y="0"/>
                </a:lnTo>
                <a:lnTo>
                  <a:pt x="16908728" y="2682895"/>
                </a:lnTo>
                <a:lnTo>
                  <a:pt x="0" y="2682895"/>
                </a:lnTo>
                <a:lnTo>
                  <a:pt x="0" y="0"/>
                </a:lnTo>
                <a:close/>
              </a:path>
            </a:pathLst>
          </a:custGeom>
          <a:blipFill>
            <a:blip r:embed="rId3"/>
            <a:stretch>
              <a:fillRect l="0" t="0" r="0" b="0"/>
            </a:stretch>
          </a:blipFill>
        </p:spPr>
      </p:sp>
      <p:sp>
        <p:nvSpPr>
          <p:cNvPr name="AutoShape 5" id="5"/>
          <p:cNvSpPr/>
          <p:nvPr/>
        </p:nvSpPr>
        <p:spPr>
          <a:xfrm>
            <a:off x="0" y="1899118"/>
            <a:ext cx="18288000" cy="0"/>
          </a:xfrm>
          <a:prstGeom prst="line">
            <a:avLst/>
          </a:prstGeom>
          <a:ln cap="rnd" w="9525">
            <a:solidFill>
              <a:srgbClr val="4A9D75"/>
            </a:solidFill>
            <a:prstDash val="solid"/>
            <a:headEnd type="none" len="sm" w="sm"/>
            <a:tailEnd type="none" len="sm" w="sm"/>
          </a:ln>
        </p:spPr>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TextBox 2" id="2"/>
          <p:cNvSpPr txBox="true"/>
          <p:nvPr/>
        </p:nvSpPr>
        <p:spPr>
          <a:xfrm rot="0">
            <a:off x="843302" y="2041059"/>
            <a:ext cx="19730515" cy="720726"/>
          </a:xfrm>
          <a:prstGeom prst="rect">
            <a:avLst/>
          </a:prstGeom>
        </p:spPr>
        <p:txBody>
          <a:bodyPr anchor="t" rtlCol="false" tIns="0" lIns="0" bIns="0" rIns="0">
            <a:spAutoFit/>
          </a:bodyPr>
          <a:lstStyle/>
          <a:p>
            <a:pPr>
              <a:lnSpc>
                <a:spcPts val="5500"/>
              </a:lnSpc>
            </a:pPr>
            <a:r>
              <a:rPr lang="en-US" sz="5000" spc="-50">
                <a:solidFill>
                  <a:srgbClr val="4A9D75"/>
                </a:solidFill>
                <a:latin typeface="Open Sauce Bold"/>
              </a:rPr>
              <a:t>Proceso 4. Evaluar diseño frente a los requerimientos</a:t>
            </a:r>
          </a:p>
        </p:txBody>
      </p:sp>
      <p:sp>
        <p:nvSpPr>
          <p:cNvPr name="Freeform 3" id="3"/>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sp>
        <p:nvSpPr>
          <p:cNvPr name="Freeform 4" id="4"/>
          <p:cNvSpPr/>
          <p:nvPr/>
        </p:nvSpPr>
        <p:spPr>
          <a:xfrm flipH="false" flipV="false" rot="0">
            <a:off x="2455302" y="3335274"/>
            <a:ext cx="13377397" cy="6722999"/>
          </a:xfrm>
          <a:custGeom>
            <a:avLst/>
            <a:gdLst/>
            <a:ahLst/>
            <a:cxnLst/>
            <a:rect r="r" b="b" t="t" l="l"/>
            <a:pathLst>
              <a:path h="6722999" w="13377397">
                <a:moveTo>
                  <a:pt x="0" y="0"/>
                </a:moveTo>
                <a:lnTo>
                  <a:pt x="13377396" y="0"/>
                </a:lnTo>
                <a:lnTo>
                  <a:pt x="13377396" y="6723000"/>
                </a:lnTo>
                <a:lnTo>
                  <a:pt x="0" y="6723000"/>
                </a:lnTo>
                <a:lnTo>
                  <a:pt x="0" y="0"/>
                </a:lnTo>
                <a:close/>
              </a:path>
            </a:pathLst>
          </a:custGeom>
          <a:blipFill>
            <a:blip r:embed="rId3"/>
            <a:stretch>
              <a:fillRect l="0" t="0" r="0" b="0"/>
            </a:stretch>
          </a:blipFill>
        </p:spPr>
      </p:sp>
      <p:sp>
        <p:nvSpPr>
          <p:cNvPr name="AutoShape 5" id="5"/>
          <p:cNvSpPr/>
          <p:nvPr/>
        </p:nvSpPr>
        <p:spPr>
          <a:xfrm>
            <a:off x="0" y="1713720"/>
            <a:ext cx="18288000" cy="0"/>
          </a:xfrm>
          <a:prstGeom prst="line">
            <a:avLst/>
          </a:prstGeom>
          <a:ln cap="rnd" w="9525">
            <a:solidFill>
              <a:srgbClr val="4A9D75"/>
            </a:solidFill>
            <a:prstDash val="solid"/>
            <a:headEnd type="none" len="sm" w="sm"/>
            <a:tailEnd type="none" len="sm" w="sm"/>
          </a:ln>
        </p:spPr>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803320" y="1895136"/>
            <a:ext cx="6268201" cy="7581410"/>
          </a:xfrm>
          <a:custGeom>
            <a:avLst/>
            <a:gdLst/>
            <a:ahLst/>
            <a:cxnLst/>
            <a:rect r="r" b="b" t="t" l="l"/>
            <a:pathLst>
              <a:path h="7581410" w="6268201">
                <a:moveTo>
                  <a:pt x="0" y="0"/>
                </a:moveTo>
                <a:lnTo>
                  <a:pt x="6268201" y="0"/>
                </a:lnTo>
                <a:lnTo>
                  <a:pt x="6268201" y="7581410"/>
                </a:lnTo>
                <a:lnTo>
                  <a:pt x="0" y="7581410"/>
                </a:lnTo>
                <a:lnTo>
                  <a:pt x="0" y="0"/>
                </a:lnTo>
                <a:close/>
              </a:path>
            </a:pathLst>
          </a:custGeom>
          <a:blipFill>
            <a:blip r:embed="rId2"/>
            <a:stretch>
              <a:fillRect l="0" t="0" r="0" b="0"/>
            </a:stretch>
          </a:blipFill>
        </p:spPr>
      </p:sp>
      <p:sp>
        <p:nvSpPr>
          <p:cNvPr name="Freeform 3" id="3"/>
          <p:cNvSpPr/>
          <p:nvPr/>
        </p:nvSpPr>
        <p:spPr>
          <a:xfrm flipH="false" flipV="false" rot="0">
            <a:off x="9638036" y="2080534"/>
            <a:ext cx="6735841" cy="5126393"/>
          </a:xfrm>
          <a:custGeom>
            <a:avLst/>
            <a:gdLst/>
            <a:ahLst/>
            <a:cxnLst/>
            <a:rect r="r" b="b" t="t" l="l"/>
            <a:pathLst>
              <a:path h="5126393" w="6735841">
                <a:moveTo>
                  <a:pt x="0" y="0"/>
                </a:moveTo>
                <a:lnTo>
                  <a:pt x="6735841" y="0"/>
                </a:lnTo>
                <a:lnTo>
                  <a:pt x="6735841" y="5126393"/>
                </a:lnTo>
                <a:lnTo>
                  <a:pt x="0" y="5126393"/>
                </a:lnTo>
                <a:lnTo>
                  <a:pt x="0" y="0"/>
                </a:lnTo>
                <a:close/>
              </a:path>
            </a:pathLst>
          </a:custGeom>
          <a:blipFill>
            <a:blip r:embed="rId3"/>
            <a:stretch>
              <a:fillRect l="0" t="0" r="0" b="0"/>
            </a:stretch>
          </a:blipFill>
        </p:spPr>
      </p:sp>
      <p:sp>
        <p:nvSpPr>
          <p:cNvPr name="Freeform 4" id="4"/>
          <p:cNvSpPr/>
          <p:nvPr/>
        </p:nvSpPr>
        <p:spPr>
          <a:xfrm flipH="false" flipV="false" rot="0">
            <a:off x="9638036" y="7802264"/>
            <a:ext cx="6735841" cy="823956"/>
          </a:xfrm>
          <a:custGeom>
            <a:avLst/>
            <a:gdLst/>
            <a:ahLst/>
            <a:cxnLst/>
            <a:rect r="r" b="b" t="t" l="l"/>
            <a:pathLst>
              <a:path h="823956" w="6735841">
                <a:moveTo>
                  <a:pt x="0" y="0"/>
                </a:moveTo>
                <a:lnTo>
                  <a:pt x="6735841" y="0"/>
                </a:lnTo>
                <a:lnTo>
                  <a:pt x="6735841" y="823957"/>
                </a:lnTo>
                <a:lnTo>
                  <a:pt x="0" y="823957"/>
                </a:lnTo>
                <a:lnTo>
                  <a:pt x="0" y="0"/>
                </a:lnTo>
                <a:close/>
              </a:path>
            </a:pathLst>
          </a:custGeom>
          <a:blipFill>
            <a:blip r:embed="rId4"/>
            <a:stretch>
              <a:fillRect l="0" t="0" r="0" b="0"/>
            </a:stretch>
          </a:blipFill>
        </p:spPr>
      </p:sp>
      <p:sp>
        <p:nvSpPr>
          <p:cNvPr name="TextBox 5" id="5"/>
          <p:cNvSpPr txBox="true"/>
          <p:nvPr/>
        </p:nvSpPr>
        <p:spPr>
          <a:xfrm rot="0">
            <a:off x="645615" y="439556"/>
            <a:ext cx="8115300" cy="868045"/>
          </a:xfrm>
          <a:prstGeom prst="rect">
            <a:avLst/>
          </a:prstGeom>
        </p:spPr>
        <p:txBody>
          <a:bodyPr anchor="t" rtlCol="false" tIns="0" lIns="0" bIns="0" rIns="0">
            <a:spAutoFit/>
          </a:bodyPr>
          <a:lstStyle/>
          <a:p>
            <a:pPr>
              <a:lnSpc>
                <a:spcPts val="6710"/>
              </a:lnSpc>
            </a:pPr>
            <a:r>
              <a:rPr lang="en-US" sz="6100" spc="-61">
                <a:solidFill>
                  <a:srgbClr val="4A9D75"/>
                </a:solidFill>
                <a:latin typeface="Open Sauce Bold"/>
              </a:rPr>
              <a:t>Actividades y costos</a:t>
            </a:r>
          </a:p>
        </p:txBody>
      </p:sp>
      <p:sp>
        <p:nvSpPr>
          <p:cNvPr name="Freeform 6" id="6"/>
          <p:cNvSpPr/>
          <p:nvPr/>
        </p:nvSpPr>
        <p:spPr>
          <a:xfrm flipH="false" flipV="false" rot="0">
            <a:off x="11491764" y="-2574279"/>
            <a:ext cx="6796236" cy="4469414"/>
          </a:xfrm>
          <a:custGeom>
            <a:avLst/>
            <a:gdLst/>
            <a:ahLst/>
            <a:cxnLst/>
            <a:rect r="r" b="b" t="t" l="l"/>
            <a:pathLst>
              <a:path h="4469414" w="6796236">
                <a:moveTo>
                  <a:pt x="0" y="0"/>
                </a:moveTo>
                <a:lnTo>
                  <a:pt x="6796236" y="0"/>
                </a:lnTo>
                <a:lnTo>
                  <a:pt x="6796236" y="4469415"/>
                </a:lnTo>
                <a:lnTo>
                  <a:pt x="0" y="4469415"/>
                </a:lnTo>
                <a:lnTo>
                  <a:pt x="0" y="0"/>
                </a:lnTo>
                <a:close/>
              </a:path>
            </a:pathLst>
          </a:custGeom>
          <a:blipFill>
            <a:blip r:embed="rId5"/>
            <a:stretch>
              <a:fillRect l="0" t="0" r="0" b="-52060"/>
            </a:stretch>
          </a:blipFill>
        </p:spPr>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4A9D75"/>
        </a:solidFill>
      </p:bgPr>
    </p:bg>
    <p:spTree>
      <p:nvGrpSpPr>
        <p:cNvPr id="1" name=""/>
        <p:cNvGrpSpPr/>
        <p:nvPr/>
      </p:nvGrpSpPr>
      <p:grpSpPr>
        <a:xfrm>
          <a:off x="0" y="0"/>
          <a:ext cx="0" cy="0"/>
          <a:chOff x="0" y="0"/>
          <a:chExt cx="0" cy="0"/>
        </a:xfrm>
      </p:grpSpPr>
      <p:sp>
        <p:nvSpPr>
          <p:cNvPr name="TextBox 2" id="2"/>
          <p:cNvSpPr txBox="true"/>
          <p:nvPr/>
        </p:nvSpPr>
        <p:spPr>
          <a:xfrm rot="0">
            <a:off x="1003898" y="1104900"/>
            <a:ext cx="8140102" cy="1233805"/>
          </a:xfrm>
          <a:prstGeom prst="rect">
            <a:avLst/>
          </a:prstGeom>
        </p:spPr>
        <p:txBody>
          <a:bodyPr anchor="t" rtlCol="false" tIns="0" lIns="0" bIns="0" rIns="0">
            <a:spAutoFit/>
          </a:bodyPr>
          <a:lstStyle/>
          <a:p>
            <a:pPr>
              <a:lnSpc>
                <a:spcPts val="9515"/>
              </a:lnSpc>
            </a:pPr>
            <a:r>
              <a:rPr lang="en-US" sz="8650" spc="-86">
                <a:solidFill>
                  <a:srgbClr val="FFFFFF"/>
                </a:solidFill>
                <a:latin typeface="Open Sauce Bold"/>
              </a:rPr>
              <a:t>Referencias</a:t>
            </a:r>
          </a:p>
        </p:txBody>
      </p:sp>
      <p:sp>
        <p:nvSpPr>
          <p:cNvPr name="TextBox 3" id="3"/>
          <p:cNvSpPr txBox="true"/>
          <p:nvPr/>
        </p:nvSpPr>
        <p:spPr>
          <a:xfrm rot="0">
            <a:off x="1028700" y="2777490"/>
            <a:ext cx="16255402" cy="6861810"/>
          </a:xfrm>
          <a:prstGeom prst="rect">
            <a:avLst/>
          </a:prstGeom>
        </p:spPr>
        <p:txBody>
          <a:bodyPr anchor="t" rtlCol="false" tIns="0" lIns="0" bIns="0" rIns="0">
            <a:spAutoFit/>
          </a:bodyPr>
          <a:lstStyle/>
          <a:p>
            <a:pPr>
              <a:lnSpc>
                <a:spcPts val="3000"/>
              </a:lnSpc>
            </a:pPr>
            <a:r>
              <a:rPr lang="en-US" sz="2400" spc="-24">
                <a:solidFill>
                  <a:srgbClr val="FFFFFF"/>
                </a:solidFill>
                <a:latin typeface="Open Sauce"/>
              </a:rPr>
              <a:t>Islas, G. M., Bernal, J. S. F., Torres, S. E. O., Vásquez, M. F., Pérez, C. Q., &amp; Priego, A. A. S. (2002). </a:t>
            </a:r>
            <a:r>
              <a:rPr lang="en-US" sz="2400" spc="-24">
                <a:solidFill>
                  <a:srgbClr val="FFFFFF"/>
                </a:solidFill>
                <a:latin typeface="Open Sauce Italics"/>
              </a:rPr>
              <a:t>Tiempo de espera en el primer nivel para la población asegurada por el IMSS</a:t>
            </a:r>
            <a:r>
              <a:rPr lang="en-US" sz="2400" spc="-24">
                <a:solidFill>
                  <a:srgbClr val="FFFFFF"/>
                </a:solidFill>
                <a:latin typeface="Open Sauce"/>
              </a:rPr>
              <a:t>. Revista Médica del Instituto Mexicano del Seguro Social, 40(5), 421-429.</a:t>
            </a:r>
          </a:p>
          <a:p>
            <a:pPr>
              <a:lnSpc>
                <a:spcPts val="3000"/>
              </a:lnSpc>
            </a:pPr>
          </a:p>
          <a:p>
            <a:pPr>
              <a:lnSpc>
                <a:spcPts val="3000"/>
              </a:lnSpc>
            </a:pPr>
            <a:r>
              <a:rPr lang="en-US" sz="2400" spc="-24">
                <a:solidFill>
                  <a:srgbClr val="FFFFFF"/>
                </a:solidFill>
                <a:latin typeface="Open Sauce"/>
              </a:rPr>
              <a:t>CIEP. (N.A).  </a:t>
            </a:r>
            <a:r>
              <a:rPr lang="en-US" sz="2400" spc="-24">
                <a:solidFill>
                  <a:srgbClr val="FFFFFF"/>
                </a:solidFill>
                <a:latin typeface="Open Sauce"/>
                <a:hlinkClick r:id="rId2" tooltip="https://saludenmexico.ciep.mx/images/Cap3.pdf"/>
              </a:rPr>
              <a:t>Sistema Universal de Salud: Retos de cobertura y financiamiento.</a:t>
            </a:r>
            <a:r>
              <a:rPr lang="en-US" sz="2400" spc="-24">
                <a:solidFill>
                  <a:srgbClr val="FFFFFF"/>
                </a:solidFill>
                <a:latin typeface="Open Sauce"/>
              </a:rPr>
              <a:t> https://saludenmexico.ciep.mx/images/Cap3.pdf</a:t>
            </a:r>
          </a:p>
          <a:p>
            <a:pPr>
              <a:lnSpc>
                <a:spcPts val="3000"/>
              </a:lnSpc>
            </a:pPr>
          </a:p>
          <a:p>
            <a:pPr>
              <a:lnSpc>
                <a:spcPts val="3000"/>
              </a:lnSpc>
            </a:pPr>
            <a:r>
              <a:rPr lang="en-US" sz="2400" spc="-24">
                <a:solidFill>
                  <a:srgbClr val="FFFFFF"/>
                </a:solidFill>
                <a:latin typeface="Open Sauce"/>
              </a:rPr>
              <a:t>Rojas, A. (2023, August 1). Acuden a Privados Ante La Tardanza de IMSS E ISSSTE. El Economista. https://www.eleconomista.com.mx/politica/Acuden-a-privados-ante-la-tardanza-de-IMSS-e-ISSSTE-20230801-0008.html </a:t>
            </a:r>
          </a:p>
          <a:p>
            <a:pPr>
              <a:lnSpc>
                <a:spcPts val="3000"/>
              </a:lnSpc>
            </a:pPr>
          </a:p>
          <a:p>
            <a:pPr>
              <a:lnSpc>
                <a:spcPts val="3000"/>
              </a:lnSpc>
            </a:pPr>
            <a:r>
              <a:rPr lang="en-US" sz="2400" spc="-24">
                <a:solidFill>
                  <a:srgbClr val="FFFFFF"/>
                </a:solidFill>
                <a:latin typeface="Open Sauce"/>
              </a:rPr>
              <a:t>García , A. (2022, September 3). Avanza Transición IMSS-Bienestar Para Veracruz; buscan Mejorar Los Servicios. Diario de Xalapa | Noticias Locales, Policiacas, sobre México, Veracruz, y el Mundo. https://www.diariodexalapa.com.mx/local/veracruz-y-el-imss-en-busca-de-mejorar-atencion-a-derechohabientes-8836119.html </a:t>
            </a:r>
          </a:p>
          <a:p>
            <a:pPr>
              <a:lnSpc>
                <a:spcPts val="3000"/>
              </a:lnSpc>
            </a:pPr>
          </a:p>
          <a:p>
            <a:pPr>
              <a:lnSpc>
                <a:spcPts val="3000"/>
              </a:lnSpc>
            </a:pPr>
            <a:r>
              <a:rPr lang="en-US" sz="2400" spc="-24">
                <a:solidFill>
                  <a:srgbClr val="FFFFFF"/>
                </a:solidFill>
                <a:latin typeface="Open Sauce"/>
              </a:rPr>
              <a:t>Vázquez , A. (2024, January 5). IMSS: Horas de Fila inútil por una cita. Pulso San Luis. https://pulsoslp.com.mx/slp/imss-horas-de-fila-inutil-por-una-cita/1749299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rot="0">
            <a:off x="0" y="1824831"/>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1028700" y="2940723"/>
            <a:ext cx="6939952" cy="1233805"/>
          </a:xfrm>
          <a:prstGeom prst="rect">
            <a:avLst/>
          </a:prstGeom>
        </p:spPr>
        <p:txBody>
          <a:bodyPr anchor="t" rtlCol="false" tIns="0" lIns="0" bIns="0" rIns="0">
            <a:spAutoFit/>
          </a:bodyPr>
          <a:lstStyle/>
          <a:p>
            <a:pPr>
              <a:lnSpc>
                <a:spcPts val="9515"/>
              </a:lnSpc>
            </a:pPr>
            <a:r>
              <a:rPr lang="en-US" sz="8650" spc="-86">
                <a:solidFill>
                  <a:srgbClr val="4A9D75"/>
                </a:solidFill>
                <a:latin typeface="Open Sauce Bold"/>
              </a:rPr>
              <a:t>Justificación</a:t>
            </a:r>
          </a:p>
        </p:txBody>
      </p:sp>
      <p:sp>
        <p:nvSpPr>
          <p:cNvPr name="Freeform 4" id="4"/>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grpSp>
        <p:nvGrpSpPr>
          <p:cNvPr name="Group 5" id="5"/>
          <p:cNvGrpSpPr/>
          <p:nvPr/>
        </p:nvGrpSpPr>
        <p:grpSpPr>
          <a:xfrm rot="0">
            <a:off x="1028700" y="5078551"/>
            <a:ext cx="7094764" cy="2696077"/>
            <a:chOff x="0" y="0"/>
            <a:chExt cx="9459686" cy="3594769"/>
          </a:xfrm>
        </p:grpSpPr>
        <p:sp>
          <p:nvSpPr>
            <p:cNvPr name="TextBox 6" id="6"/>
            <p:cNvSpPr txBox="true"/>
            <p:nvPr/>
          </p:nvSpPr>
          <p:spPr>
            <a:xfrm rot="0">
              <a:off x="0" y="1144062"/>
              <a:ext cx="9459686" cy="2450707"/>
            </a:xfrm>
            <a:prstGeom prst="rect">
              <a:avLst/>
            </a:prstGeom>
          </p:spPr>
          <p:txBody>
            <a:bodyPr anchor="t" rtlCol="false" tIns="0" lIns="0" bIns="0" rIns="0">
              <a:spAutoFit/>
            </a:bodyPr>
            <a:lstStyle/>
            <a:p>
              <a:pPr>
                <a:lnSpc>
                  <a:spcPts val="3764"/>
                </a:lnSpc>
              </a:pPr>
              <a:r>
                <a:rPr lang="en-US" sz="2688">
                  <a:solidFill>
                    <a:srgbClr val="4A9D75"/>
                  </a:solidFill>
                  <a:latin typeface="Open Sauce"/>
                </a:rPr>
                <a:t>Los pacientes prefieren tomar otras medidas como tener consultas con médicos privados asumiendo los costos que estos conllevan</a:t>
              </a:r>
            </a:p>
          </p:txBody>
        </p:sp>
        <p:sp>
          <p:nvSpPr>
            <p:cNvPr name="TextBox 7" id="7"/>
            <p:cNvSpPr txBox="true"/>
            <p:nvPr/>
          </p:nvSpPr>
          <p:spPr>
            <a:xfrm rot="0">
              <a:off x="0" y="-66675"/>
              <a:ext cx="9459686" cy="779286"/>
            </a:xfrm>
            <a:prstGeom prst="rect">
              <a:avLst/>
            </a:prstGeom>
          </p:spPr>
          <p:txBody>
            <a:bodyPr anchor="t" rtlCol="false" tIns="0" lIns="0" bIns="0" rIns="0">
              <a:spAutoFit/>
            </a:bodyPr>
            <a:lstStyle/>
            <a:p>
              <a:pPr>
                <a:lnSpc>
                  <a:spcPts val="4909"/>
                </a:lnSpc>
                <a:spcBef>
                  <a:spcPct val="0"/>
                </a:spcBef>
              </a:pPr>
              <a:r>
                <a:rPr lang="en-US" sz="3506">
                  <a:solidFill>
                    <a:srgbClr val="4A9D75"/>
                  </a:solidFill>
                  <a:latin typeface="Open Sauce Bold"/>
                </a:rPr>
                <a:t>Gastos extra </a:t>
              </a:r>
            </a:p>
          </p:txBody>
        </p:sp>
      </p:grpSp>
      <p:grpSp>
        <p:nvGrpSpPr>
          <p:cNvPr name="Group 8" id="8"/>
          <p:cNvGrpSpPr/>
          <p:nvPr/>
        </p:nvGrpSpPr>
        <p:grpSpPr>
          <a:xfrm rot="0">
            <a:off x="9488261" y="5143500"/>
            <a:ext cx="7094764" cy="3163728"/>
            <a:chOff x="0" y="0"/>
            <a:chExt cx="9459686" cy="4218303"/>
          </a:xfrm>
        </p:grpSpPr>
        <p:sp>
          <p:nvSpPr>
            <p:cNvPr name="TextBox 9" id="9"/>
            <p:cNvSpPr txBox="true"/>
            <p:nvPr/>
          </p:nvSpPr>
          <p:spPr>
            <a:xfrm rot="0">
              <a:off x="0" y="1144062"/>
              <a:ext cx="9459686" cy="3074241"/>
            </a:xfrm>
            <a:prstGeom prst="rect">
              <a:avLst/>
            </a:prstGeom>
          </p:spPr>
          <p:txBody>
            <a:bodyPr anchor="t" rtlCol="false" tIns="0" lIns="0" bIns="0" rIns="0">
              <a:spAutoFit/>
            </a:bodyPr>
            <a:lstStyle/>
            <a:p>
              <a:pPr>
                <a:lnSpc>
                  <a:spcPts val="3764"/>
                </a:lnSpc>
              </a:pPr>
              <a:r>
                <a:rPr lang="en-US" sz="2688">
                  <a:solidFill>
                    <a:srgbClr val="4A9D75"/>
                  </a:solidFill>
                  <a:latin typeface="Open Sauce"/>
                </a:rPr>
                <a:t>El tiempo y la distancia para poder asistir a la unidad de salud donde se agendó al paciente para el médico especialista, son problemas que enfrentan en este proceso sin contar con los recursos necesarios</a:t>
              </a:r>
            </a:p>
          </p:txBody>
        </p:sp>
        <p:sp>
          <p:nvSpPr>
            <p:cNvPr name="TextBox 10" id="10"/>
            <p:cNvSpPr txBox="true"/>
            <p:nvPr/>
          </p:nvSpPr>
          <p:spPr>
            <a:xfrm rot="0">
              <a:off x="0" y="-66675"/>
              <a:ext cx="9459686" cy="779286"/>
            </a:xfrm>
            <a:prstGeom prst="rect">
              <a:avLst/>
            </a:prstGeom>
          </p:spPr>
          <p:txBody>
            <a:bodyPr anchor="t" rtlCol="false" tIns="0" lIns="0" bIns="0" rIns="0">
              <a:spAutoFit/>
            </a:bodyPr>
            <a:lstStyle/>
            <a:p>
              <a:pPr>
                <a:lnSpc>
                  <a:spcPts val="4909"/>
                </a:lnSpc>
                <a:spcBef>
                  <a:spcPct val="0"/>
                </a:spcBef>
              </a:pPr>
              <a:r>
                <a:rPr lang="en-US" sz="3506">
                  <a:solidFill>
                    <a:srgbClr val="4A9D75"/>
                  </a:solidFill>
                  <a:latin typeface="Open Sauce Bold"/>
                </a:rPr>
                <a:t>Recursos</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Freeform 2" id="2"/>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sp>
        <p:nvSpPr>
          <p:cNvPr name="Freeform 3" id="3"/>
          <p:cNvSpPr/>
          <p:nvPr/>
        </p:nvSpPr>
        <p:spPr>
          <a:xfrm flipH="false" flipV="false" rot="0">
            <a:off x="7229223" y="2516949"/>
            <a:ext cx="1574622" cy="1574622"/>
          </a:xfrm>
          <a:custGeom>
            <a:avLst/>
            <a:gdLst/>
            <a:ahLst/>
            <a:cxnLst/>
            <a:rect r="r" b="b" t="t" l="l"/>
            <a:pathLst>
              <a:path h="1574622" w="1574622">
                <a:moveTo>
                  <a:pt x="0" y="0"/>
                </a:moveTo>
                <a:lnTo>
                  <a:pt x="1574621" y="0"/>
                </a:lnTo>
                <a:lnTo>
                  <a:pt x="1574621" y="1574622"/>
                </a:lnTo>
                <a:lnTo>
                  <a:pt x="0" y="15746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50932" y="4515008"/>
            <a:ext cx="5903088" cy="1202373"/>
          </a:xfrm>
          <a:prstGeom prst="rect">
            <a:avLst/>
          </a:prstGeom>
        </p:spPr>
        <p:txBody>
          <a:bodyPr anchor="t" rtlCol="false" tIns="0" lIns="0" bIns="0" rIns="0">
            <a:spAutoFit/>
          </a:bodyPr>
          <a:lstStyle/>
          <a:p>
            <a:pPr>
              <a:lnSpc>
                <a:spcPts val="9267"/>
              </a:lnSpc>
            </a:pPr>
            <a:r>
              <a:rPr lang="en-US" sz="8425" spc="-84">
                <a:solidFill>
                  <a:srgbClr val="4A9D75"/>
                </a:solidFill>
                <a:latin typeface="Open Sauce Bold"/>
              </a:rPr>
              <a:t>Beneficios</a:t>
            </a:r>
          </a:p>
        </p:txBody>
      </p:sp>
      <p:grpSp>
        <p:nvGrpSpPr>
          <p:cNvPr name="Group 5" id="5"/>
          <p:cNvGrpSpPr/>
          <p:nvPr/>
        </p:nvGrpSpPr>
        <p:grpSpPr>
          <a:xfrm rot="0">
            <a:off x="9480119" y="2705092"/>
            <a:ext cx="8451533" cy="6451437"/>
            <a:chOff x="0" y="0"/>
            <a:chExt cx="11268711" cy="8601916"/>
          </a:xfrm>
        </p:grpSpPr>
        <p:sp>
          <p:nvSpPr>
            <p:cNvPr name="TextBox 6" id="6"/>
            <p:cNvSpPr txBox="true"/>
            <p:nvPr/>
          </p:nvSpPr>
          <p:spPr>
            <a:xfrm rot="0">
              <a:off x="0" y="-76200"/>
              <a:ext cx="11268711" cy="1839946"/>
            </a:xfrm>
            <a:prstGeom prst="rect">
              <a:avLst/>
            </a:prstGeom>
          </p:spPr>
          <p:txBody>
            <a:bodyPr anchor="t" rtlCol="false" tIns="0" lIns="0" bIns="0" rIns="0">
              <a:spAutoFit/>
            </a:bodyPr>
            <a:lstStyle/>
            <a:p>
              <a:pPr>
                <a:lnSpc>
                  <a:spcPts val="5608"/>
                </a:lnSpc>
                <a:spcBef>
                  <a:spcPct val="0"/>
                </a:spcBef>
              </a:pPr>
              <a:r>
                <a:rPr lang="en-US" sz="4006">
                  <a:solidFill>
                    <a:srgbClr val="4A9D75"/>
                  </a:solidFill>
                  <a:latin typeface="Open Sauce Bold"/>
                </a:rPr>
                <a:t>Eliminar un único horario de atención</a:t>
              </a:r>
            </a:p>
          </p:txBody>
        </p:sp>
        <p:sp>
          <p:nvSpPr>
            <p:cNvPr name="TextBox 7" id="7"/>
            <p:cNvSpPr txBox="true"/>
            <p:nvPr/>
          </p:nvSpPr>
          <p:spPr>
            <a:xfrm rot="0">
              <a:off x="0" y="3472449"/>
              <a:ext cx="11268711" cy="1839946"/>
            </a:xfrm>
            <a:prstGeom prst="rect">
              <a:avLst/>
            </a:prstGeom>
          </p:spPr>
          <p:txBody>
            <a:bodyPr anchor="t" rtlCol="false" tIns="0" lIns="0" bIns="0" rIns="0">
              <a:spAutoFit/>
            </a:bodyPr>
            <a:lstStyle/>
            <a:p>
              <a:pPr>
                <a:lnSpc>
                  <a:spcPts val="5608"/>
                </a:lnSpc>
                <a:spcBef>
                  <a:spcPct val="0"/>
                </a:spcBef>
              </a:pPr>
              <a:r>
                <a:rPr lang="en-US" sz="4006">
                  <a:solidFill>
                    <a:srgbClr val="4A9D75"/>
                  </a:solidFill>
                  <a:latin typeface="Open Sauce Bold"/>
                </a:rPr>
                <a:t>Consultar los horarios disponibles</a:t>
              </a:r>
            </a:p>
          </p:txBody>
        </p:sp>
        <p:sp>
          <p:nvSpPr>
            <p:cNvPr name="TextBox 8" id="8"/>
            <p:cNvSpPr txBox="true"/>
            <p:nvPr/>
          </p:nvSpPr>
          <p:spPr>
            <a:xfrm rot="0">
              <a:off x="0" y="6853127"/>
              <a:ext cx="11268711" cy="1748790"/>
            </a:xfrm>
            <a:prstGeom prst="rect">
              <a:avLst/>
            </a:prstGeom>
          </p:spPr>
          <p:txBody>
            <a:bodyPr anchor="t" rtlCol="false" tIns="0" lIns="0" bIns="0" rIns="0">
              <a:spAutoFit/>
            </a:bodyPr>
            <a:lstStyle/>
            <a:p>
              <a:pPr>
                <a:lnSpc>
                  <a:spcPts val="5348"/>
                </a:lnSpc>
                <a:spcBef>
                  <a:spcPct val="0"/>
                </a:spcBef>
              </a:pPr>
              <a:r>
                <a:rPr lang="en-US" sz="3820">
                  <a:solidFill>
                    <a:srgbClr val="4A9D75"/>
                  </a:solidFill>
                  <a:latin typeface="Open Sauce Bold"/>
                </a:rPr>
                <a:t>Tener diferentes alternativas para realizar el proceso</a:t>
              </a:r>
            </a:p>
          </p:txBody>
        </p:sp>
      </p:grpSp>
      <p:sp>
        <p:nvSpPr>
          <p:cNvPr name="Freeform 9" id="9"/>
          <p:cNvSpPr/>
          <p:nvPr/>
        </p:nvSpPr>
        <p:spPr>
          <a:xfrm flipH="false" flipV="false" rot="0">
            <a:off x="7229223" y="5143500"/>
            <a:ext cx="1574622" cy="1574622"/>
          </a:xfrm>
          <a:custGeom>
            <a:avLst/>
            <a:gdLst/>
            <a:ahLst/>
            <a:cxnLst/>
            <a:rect r="r" b="b" t="t" l="l"/>
            <a:pathLst>
              <a:path h="1574622" w="1574622">
                <a:moveTo>
                  <a:pt x="0" y="0"/>
                </a:moveTo>
                <a:lnTo>
                  <a:pt x="1574621" y="0"/>
                </a:lnTo>
                <a:lnTo>
                  <a:pt x="1574621" y="1574622"/>
                </a:lnTo>
                <a:lnTo>
                  <a:pt x="0" y="15746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7229223" y="7671304"/>
            <a:ext cx="1574622" cy="1574622"/>
          </a:xfrm>
          <a:custGeom>
            <a:avLst/>
            <a:gdLst/>
            <a:ahLst/>
            <a:cxnLst/>
            <a:rect r="r" b="b" t="t" l="l"/>
            <a:pathLst>
              <a:path h="1574622" w="1574622">
                <a:moveTo>
                  <a:pt x="0" y="0"/>
                </a:moveTo>
                <a:lnTo>
                  <a:pt x="1574621" y="0"/>
                </a:lnTo>
                <a:lnTo>
                  <a:pt x="1574621" y="1574622"/>
                </a:lnTo>
                <a:lnTo>
                  <a:pt x="0" y="15746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grpSp>
        <p:nvGrpSpPr>
          <p:cNvPr name="Group 2" id="2"/>
          <p:cNvGrpSpPr/>
          <p:nvPr/>
        </p:nvGrpSpPr>
        <p:grpSpPr>
          <a:xfrm rot="0">
            <a:off x="2492674" y="2234707"/>
            <a:ext cx="13302652" cy="3555327"/>
            <a:chOff x="0" y="0"/>
            <a:chExt cx="17736869" cy="4740436"/>
          </a:xfrm>
        </p:grpSpPr>
        <p:sp>
          <p:nvSpPr>
            <p:cNvPr name="TextBox 3" id="3"/>
            <p:cNvSpPr txBox="true"/>
            <p:nvPr/>
          </p:nvSpPr>
          <p:spPr>
            <a:xfrm rot="0">
              <a:off x="0" y="2641761"/>
              <a:ext cx="17736869" cy="2098675"/>
            </a:xfrm>
            <a:prstGeom prst="rect">
              <a:avLst/>
            </a:prstGeom>
          </p:spPr>
          <p:txBody>
            <a:bodyPr anchor="t" rtlCol="false" tIns="0" lIns="0" bIns="0" rIns="0">
              <a:spAutoFit/>
            </a:bodyPr>
            <a:lstStyle/>
            <a:p>
              <a:pPr algn="ctr">
                <a:lnSpc>
                  <a:spcPts val="4200"/>
                </a:lnSpc>
                <a:spcBef>
                  <a:spcPct val="0"/>
                </a:spcBef>
              </a:pPr>
              <a:r>
                <a:rPr lang="en-US" sz="3000">
                  <a:solidFill>
                    <a:srgbClr val="4A9D75"/>
                  </a:solidFill>
                  <a:latin typeface="Open Sauce"/>
                </a:rPr>
                <a:t>El método de obtención de información fue por medio de una encuesta aplicada a los usuarios de los centros de salud debido a que esta estrategia goza de cualidades como:</a:t>
              </a:r>
            </a:p>
          </p:txBody>
        </p:sp>
        <p:sp>
          <p:nvSpPr>
            <p:cNvPr name="TextBox 4" id="4"/>
            <p:cNvSpPr txBox="true"/>
            <p:nvPr/>
          </p:nvSpPr>
          <p:spPr>
            <a:xfrm rot="0">
              <a:off x="0" y="85725"/>
              <a:ext cx="17736869" cy="1937808"/>
            </a:xfrm>
            <a:prstGeom prst="rect">
              <a:avLst/>
            </a:prstGeom>
          </p:spPr>
          <p:txBody>
            <a:bodyPr anchor="t" rtlCol="false" tIns="0" lIns="0" bIns="0" rIns="0">
              <a:spAutoFit/>
            </a:bodyPr>
            <a:lstStyle/>
            <a:p>
              <a:pPr algn="ctr">
                <a:lnSpc>
                  <a:spcPts val="11000"/>
                </a:lnSpc>
              </a:pPr>
              <a:r>
                <a:rPr lang="en-US" sz="10000" spc="-100">
                  <a:solidFill>
                    <a:srgbClr val="4A9D75"/>
                  </a:solidFill>
                  <a:latin typeface="Open Sauce Bold"/>
                </a:rPr>
                <a:t>Plan de Investigación</a:t>
              </a:r>
            </a:p>
          </p:txBody>
        </p:sp>
      </p:grpSp>
      <p:grpSp>
        <p:nvGrpSpPr>
          <p:cNvPr name="Group 5" id="5"/>
          <p:cNvGrpSpPr/>
          <p:nvPr/>
        </p:nvGrpSpPr>
        <p:grpSpPr>
          <a:xfrm rot="0">
            <a:off x="1560995" y="6501534"/>
            <a:ext cx="4383710" cy="2344915"/>
            <a:chOff x="0" y="0"/>
            <a:chExt cx="5844947" cy="3126554"/>
          </a:xfrm>
        </p:grpSpPr>
        <p:sp>
          <p:nvSpPr>
            <p:cNvPr name="TextBox 6" id="6"/>
            <p:cNvSpPr txBox="true"/>
            <p:nvPr/>
          </p:nvSpPr>
          <p:spPr>
            <a:xfrm rot="0">
              <a:off x="0" y="1089685"/>
              <a:ext cx="5844947" cy="2036868"/>
            </a:xfrm>
            <a:prstGeom prst="rect">
              <a:avLst/>
            </a:prstGeom>
          </p:spPr>
          <p:txBody>
            <a:bodyPr anchor="t" rtlCol="false" tIns="0" lIns="0" bIns="0" rIns="0">
              <a:spAutoFit/>
            </a:bodyPr>
            <a:lstStyle/>
            <a:p>
              <a:pPr algn="ctr">
                <a:lnSpc>
                  <a:spcPts val="3079"/>
                </a:lnSpc>
              </a:pPr>
              <a:r>
                <a:rPr lang="en-US" sz="2200">
                  <a:solidFill>
                    <a:srgbClr val="4A9D75"/>
                  </a:solidFill>
                  <a:latin typeface="Open Sauce"/>
                </a:rPr>
                <a:t>Al ser rápida de responder y ser analizada por parte del equipo de trabajo debido a las preguntas concisas</a:t>
              </a:r>
            </a:p>
          </p:txBody>
        </p:sp>
        <p:sp>
          <p:nvSpPr>
            <p:cNvPr name="TextBox 7" id="7"/>
            <p:cNvSpPr txBox="true"/>
            <p:nvPr/>
          </p:nvSpPr>
          <p:spPr>
            <a:xfrm rot="0">
              <a:off x="0" y="-66675"/>
              <a:ext cx="5844947" cy="676275"/>
            </a:xfrm>
            <a:prstGeom prst="rect">
              <a:avLst/>
            </a:prstGeom>
          </p:spPr>
          <p:txBody>
            <a:bodyPr anchor="t" rtlCol="false" tIns="0" lIns="0" bIns="0" rIns="0">
              <a:spAutoFit/>
            </a:bodyPr>
            <a:lstStyle/>
            <a:p>
              <a:pPr algn="ctr">
                <a:lnSpc>
                  <a:spcPts val="4200"/>
                </a:lnSpc>
                <a:spcBef>
                  <a:spcPct val="0"/>
                </a:spcBef>
              </a:pPr>
              <a:r>
                <a:rPr lang="en-US" sz="3000">
                  <a:solidFill>
                    <a:srgbClr val="4A9D75"/>
                  </a:solidFill>
                  <a:latin typeface="Open Sauce Bold"/>
                </a:rPr>
                <a:t>Eficiencia</a:t>
              </a:r>
            </a:p>
          </p:txBody>
        </p:sp>
      </p:grpSp>
      <p:grpSp>
        <p:nvGrpSpPr>
          <p:cNvPr name="Group 8" id="8"/>
          <p:cNvGrpSpPr/>
          <p:nvPr/>
        </p:nvGrpSpPr>
        <p:grpSpPr>
          <a:xfrm rot="0">
            <a:off x="6952145" y="6501534"/>
            <a:ext cx="4383710" cy="2735440"/>
            <a:chOff x="0" y="0"/>
            <a:chExt cx="5844947" cy="3647254"/>
          </a:xfrm>
        </p:grpSpPr>
        <p:sp>
          <p:nvSpPr>
            <p:cNvPr name="TextBox 9" id="9"/>
            <p:cNvSpPr txBox="true"/>
            <p:nvPr/>
          </p:nvSpPr>
          <p:spPr>
            <a:xfrm rot="0">
              <a:off x="0" y="1089685"/>
              <a:ext cx="5844947" cy="2557568"/>
            </a:xfrm>
            <a:prstGeom prst="rect">
              <a:avLst/>
            </a:prstGeom>
          </p:spPr>
          <p:txBody>
            <a:bodyPr anchor="t" rtlCol="false" tIns="0" lIns="0" bIns="0" rIns="0">
              <a:spAutoFit/>
            </a:bodyPr>
            <a:lstStyle/>
            <a:p>
              <a:pPr algn="ctr">
                <a:lnSpc>
                  <a:spcPts val="3079"/>
                </a:lnSpc>
                <a:spcBef>
                  <a:spcPct val="0"/>
                </a:spcBef>
              </a:pPr>
              <a:r>
                <a:rPr lang="en-US" sz="2200">
                  <a:solidFill>
                    <a:srgbClr val="4A9D75"/>
                  </a:solidFill>
                  <a:latin typeface="Open Sauce"/>
                </a:rPr>
                <a:t>Debido a que se tiene un margen de error muy bajo gracias a las pocas oportunidades de respuestas abiertas</a:t>
              </a:r>
            </a:p>
          </p:txBody>
        </p:sp>
        <p:sp>
          <p:nvSpPr>
            <p:cNvPr name="TextBox 10" id="10"/>
            <p:cNvSpPr txBox="true"/>
            <p:nvPr/>
          </p:nvSpPr>
          <p:spPr>
            <a:xfrm rot="0">
              <a:off x="0" y="-66675"/>
              <a:ext cx="5844947" cy="676275"/>
            </a:xfrm>
            <a:prstGeom prst="rect">
              <a:avLst/>
            </a:prstGeom>
          </p:spPr>
          <p:txBody>
            <a:bodyPr anchor="t" rtlCol="false" tIns="0" lIns="0" bIns="0" rIns="0">
              <a:spAutoFit/>
            </a:bodyPr>
            <a:lstStyle/>
            <a:p>
              <a:pPr algn="ctr">
                <a:lnSpc>
                  <a:spcPts val="4200"/>
                </a:lnSpc>
                <a:spcBef>
                  <a:spcPct val="0"/>
                </a:spcBef>
              </a:pPr>
              <a:r>
                <a:rPr lang="en-US" sz="3000">
                  <a:solidFill>
                    <a:srgbClr val="4A9D75"/>
                  </a:solidFill>
                  <a:latin typeface="Open Sauce Bold"/>
                </a:rPr>
                <a:t>Seguridad</a:t>
              </a:r>
            </a:p>
          </p:txBody>
        </p:sp>
      </p:grpSp>
      <p:grpSp>
        <p:nvGrpSpPr>
          <p:cNvPr name="Group 11" id="11"/>
          <p:cNvGrpSpPr/>
          <p:nvPr/>
        </p:nvGrpSpPr>
        <p:grpSpPr>
          <a:xfrm rot="0">
            <a:off x="12343295" y="6501534"/>
            <a:ext cx="4383710" cy="2735440"/>
            <a:chOff x="0" y="0"/>
            <a:chExt cx="5844947" cy="3647254"/>
          </a:xfrm>
        </p:grpSpPr>
        <p:sp>
          <p:nvSpPr>
            <p:cNvPr name="TextBox 12" id="12"/>
            <p:cNvSpPr txBox="true"/>
            <p:nvPr/>
          </p:nvSpPr>
          <p:spPr>
            <a:xfrm rot="0">
              <a:off x="0" y="1089685"/>
              <a:ext cx="5844947" cy="2557568"/>
            </a:xfrm>
            <a:prstGeom prst="rect">
              <a:avLst/>
            </a:prstGeom>
          </p:spPr>
          <p:txBody>
            <a:bodyPr anchor="t" rtlCol="false" tIns="0" lIns="0" bIns="0" rIns="0">
              <a:spAutoFit/>
            </a:bodyPr>
            <a:lstStyle/>
            <a:p>
              <a:pPr algn="ctr">
                <a:lnSpc>
                  <a:spcPts val="3079"/>
                </a:lnSpc>
                <a:spcBef>
                  <a:spcPct val="0"/>
                </a:spcBef>
              </a:pPr>
              <a:r>
                <a:rPr lang="en-US" sz="2200">
                  <a:solidFill>
                    <a:srgbClr val="4A9D75"/>
                  </a:solidFill>
                  <a:latin typeface="Open Sauce"/>
                </a:rPr>
                <a:t>Gracias a que no se solicita un nombre se puede garantizar la privacidad de aquellos pacientes que registraron sus respuestas</a:t>
              </a:r>
            </a:p>
          </p:txBody>
        </p:sp>
        <p:sp>
          <p:nvSpPr>
            <p:cNvPr name="TextBox 13" id="13"/>
            <p:cNvSpPr txBox="true"/>
            <p:nvPr/>
          </p:nvSpPr>
          <p:spPr>
            <a:xfrm rot="0">
              <a:off x="0" y="-66675"/>
              <a:ext cx="5844947" cy="676275"/>
            </a:xfrm>
            <a:prstGeom prst="rect">
              <a:avLst/>
            </a:prstGeom>
          </p:spPr>
          <p:txBody>
            <a:bodyPr anchor="t" rtlCol="false" tIns="0" lIns="0" bIns="0" rIns="0">
              <a:spAutoFit/>
            </a:bodyPr>
            <a:lstStyle/>
            <a:p>
              <a:pPr algn="ctr">
                <a:lnSpc>
                  <a:spcPts val="4200"/>
                </a:lnSpc>
                <a:spcBef>
                  <a:spcPct val="0"/>
                </a:spcBef>
              </a:pPr>
              <a:r>
                <a:rPr lang="en-US" sz="3000">
                  <a:solidFill>
                    <a:srgbClr val="4A9D75"/>
                  </a:solidFill>
                  <a:latin typeface="Open Sauce Bold"/>
                </a:rPr>
                <a:t>Anonimidad</a:t>
              </a:r>
            </a:p>
          </p:txBody>
        </p:sp>
      </p:grpSp>
      <p:sp>
        <p:nvSpPr>
          <p:cNvPr name="Freeform 14" id="14"/>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TextBox 2" id="2"/>
          <p:cNvSpPr txBox="true"/>
          <p:nvPr/>
        </p:nvSpPr>
        <p:spPr>
          <a:xfrm rot="0">
            <a:off x="356560" y="1095375"/>
            <a:ext cx="14443322" cy="993775"/>
          </a:xfrm>
          <a:prstGeom prst="rect">
            <a:avLst/>
          </a:prstGeom>
        </p:spPr>
        <p:txBody>
          <a:bodyPr anchor="t" rtlCol="false" tIns="0" lIns="0" bIns="0" rIns="0">
            <a:spAutoFit/>
          </a:bodyPr>
          <a:lstStyle/>
          <a:p>
            <a:pPr algn="just">
              <a:lnSpc>
                <a:spcPts val="7699"/>
              </a:lnSpc>
            </a:pPr>
            <a:r>
              <a:rPr lang="en-US" sz="6999" spc="-69">
                <a:solidFill>
                  <a:srgbClr val="4A9D75"/>
                </a:solidFill>
                <a:latin typeface="Open Sauce Bold"/>
              </a:rPr>
              <a:t>Encuesta utilizada</a:t>
            </a:r>
          </a:p>
        </p:txBody>
      </p:sp>
      <p:sp>
        <p:nvSpPr>
          <p:cNvPr name="Freeform 3" id="3"/>
          <p:cNvSpPr/>
          <p:nvPr/>
        </p:nvSpPr>
        <p:spPr>
          <a:xfrm flipH="false" flipV="false" rot="0">
            <a:off x="12204275" y="-2698252"/>
            <a:ext cx="6796236" cy="4469414"/>
          </a:xfrm>
          <a:custGeom>
            <a:avLst/>
            <a:gdLst/>
            <a:ahLst/>
            <a:cxnLst/>
            <a:rect r="r" b="b" t="t" l="l"/>
            <a:pathLst>
              <a:path h="4469414" w="6796236">
                <a:moveTo>
                  <a:pt x="0" y="0"/>
                </a:moveTo>
                <a:lnTo>
                  <a:pt x="6796236" y="0"/>
                </a:lnTo>
                <a:lnTo>
                  <a:pt x="6796236" y="4469414"/>
                </a:lnTo>
                <a:lnTo>
                  <a:pt x="0" y="4469414"/>
                </a:lnTo>
                <a:lnTo>
                  <a:pt x="0" y="0"/>
                </a:lnTo>
                <a:close/>
              </a:path>
            </a:pathLst>
          </a:custGeom>
          <a:blipFill>
            <a:blip r:embed="rId2"/>
            <a:stretch>
              <a:fillRect l="0" t="0" r="0" b="-52060"/>
            </a:stretch>
          </a:blipFill>
        </p:spPr>
      </p:sp>
      <p:sp>
        <p:nvSpPr>
          <p:cNvPr name="Freeform 4" id="4"/>
          <p:cNvSpPr/>
          <p:nvPr/>
        </p:nvSpPr>
        <p:spPr>
          <a:xfrm flipH="false" flipV="false" rot="0">
            <a:off x="8765092" y="2349661"/>
            <a:ext cx="9304059" cy="7435526"/>
          </a:xfrm>
          <a:custGeom>
            <a:avLst/>
            <a:gdLst/>
            <a:ahLst/>
            <a:cxnLst/>
            <a:rect r="r" b="b" t="t" l="l"/>
            <a:pathLst>
              <a:path h="7435526" w="9304059">
                <a:moveTo>
                  <a:pt x="0" y="0"/>
                </a:moveTo>
                <a:lnTo>
                  <a:pt x="9304059" y="0"/>
                </a:lnTo>
                <a:lnTo>
                  <a:pt x="9304059" y="7435526"/>
                </a:lnTo>
                <a:lnTo>
                  <a:pt x="0" y="7435526"/>
                </a:lnTo>
                <a:lnTo>
                  <a:pt x="0" y="0"/>
                </a:lnTo>
                <a:close/>
              </a:path>
            </a:pathLst>
          </a:custGeom>
          <a:blipFill>
            <a:blip r:embed="rId3"/>
            <a:stretch>
              <a:fillRect l="-9197" t="0" r="-261" b="0"/>
            </a:stretch>
          </a:blipFill>
        </p:spPr>
      </p:sp>
      <p:sp>
        <p:nvSpPr>
          <p:cNvPr name="Freeform 5" id="5"/>
          <p:cNvSpPr/>
          <p:nvPr/>
        </p:nvSpPr>
        <p:spPr>
          <a:xfrm flipH="false" flipV="false" rot="0">
            <a:off x="198531" y="2349661"/>
            <a:ext cx="8566561" cy="7037013"/>
          </a:xfrm>
          <a:custGeom>
            <a:avLst/>
            <a:gdLst/>
            <a:ahLst/>
            <a:cxnLst/>
            <a:rect r="r" b="b" t="t" l="l"/>
            <a:pathLst>
              <a:path h="7037013" w="8566561">
                <a:moveTo>
                  <a:pt x="0" y="0"/>
                </a:moveTo>
                <a:lnTo>
                  <a:pt x="8566561" y="0"/>
                </a:lnTo>
                <a:lnTo>
                  <a:pt x="8566561" y="7037013"/>
                </a:lnTo>
                <a:lnTo>
                  <a:pt x="0" y="7037013"/>
                </a:lnTo>
                <a:lnTo>
                  <a:pt x="0" y="0"/>
                </a:lnTo>
                <a:close/>
              </a:path>
            </a:pathLst>
          </a:custGeom>
          <a:blipFill>
            <a:blip r:embed="rId4"/>
            <a:stretch>
              <a:fillRect l="-1023" t="-808" r="-1023"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a:off x="0" y="1956922"/>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1028700" y="529759"/>
            <a:ext cx="6368452" cy="1431925"/>
          </a:xfrm>
          <a:prstGeom prst="rect">
            <a:avLst/>
          </a:prstGeom>
        </p:spPr>
        <p:txBody>
          <a:bodyPr anchor="t" rtlCol="false" tIns="0" lIns="0" bIns="0" rIns="0">
            <a:spAutoFit/>
          </a:bodyPr>
          <a:lstStyle/>
          <a:p>
            <a:pPr>
              <a:lnSpc>
                <a:spcPts val="11000"/>
              </a:lnSpc>
            </a:pPr>
            <a:r>
              <a:rPr lang="en-US" sz="10000" spc="-100">
                <a:solidFill>
                  <a:srgbClr val="4A9D75"/>
                </a:solidFill>
                <a:latin typeface="Open Sauce Bold"/>
              </a:rPr>
              <a:t>Perfiles</a:t>
            </a:r>
          </a:p>
        </p:txBody>
      </p:sp>
      <p:sp>
        <p:nvSpPr>
          <p:cNvPr name="TextBox 4" id="4"/>
          <p:cNvSpPr txBox="true"/>
          <p:nvPr/>
        </p:nvSpPr>
        <p:spPr>
          <a:xfrm rot="0">
            <a:off x="774390" y="5234900"/>
            <a:ext cx="16739219" cy="4023400"/>
          </a:xfrm>
          <a:prstGeom prst="rect">
            <a:avLst/>
          </a:prstGeom>
        </p:spPr>
        <p:txBody>
          <a:bodyPr anchor="t" rtlCol="false" tIns="0" lIns="0" bIns="0" rIns="0">
            <a:spAutoFit/>
          </a:bodyPr>
          <a:lstStyle/>
          <a:p>
            <a:pPr>
              <a:lnSpc>
                <a:spcPts val="3987"/>
              </a:lnSpc>
            </a:pPr>
            <a:r>
              <a:rPr lang="en-US" sz="2848">
                <a:solidFill>
                  <a:srgbClr val="4A9D75"/>
                </a:solidFill>
                <a:latin typeface="Open Sauce Bold"/>
              </a:rPr>
              <a:t>Edad</a:t>
            </a:r>
            <a:r>
              <a:rPr lang="en-US" sz="2848">
                <a:solidFill>
                  <a:srgbClr val="4A9D75"/>
                </a:solidFill>
                <a:latin typeface="Open Sauce"/>
              </a:rPr>
              <a:t>: 60+ años (65 en promedio). </a:t>
            </a:r>
          </a:p>
          <a:p>
            <a:pPr>
              <a:lnSpc>
                <a:spcPts val="3987"/>
              </a:lnSpc>
            </a:pPr>
            <a:r>
              <a:rPr lang="en-US" sz="2848">
                <a:solidFill>
                  <a:srgbClr val="4A9D75"/>
                </a:solidFill>
                <a:latin typeface="Open Sauce Bold"/>
              </a:rPr>
              <a:t>Género</a:t>
            </a:r>
            <a:r>
              <a:rPr lang="en-US" sz="2848">
                <a:solidFill>
                  <a:srgbClr val="4A9D75"/>
                </a:solidFill>
                <a:latin typeface="Open Sauce"/>
              </a:rPr>
              <a:t>: 55% mujeres. </a:t>
            </a:r>
          </a:p>
          <a:p>
            <a:pPr>
              <a:lnSpc>
                <a:spcPts val="3987"/>
              </a:lnSpc>
            </a:pPr>
            <a:r>
              <a:rPr lang="en-US" sz="2848">
                <a:solidFill>
                  <a:srgbClr val="4A9D75"/>
                </a:solidFill>
                <a:latin typeface="Open Sauce Bold"/>
              </a:rPr>
              <a:t>Experiencia tecnológica</a:t>
            </a:r>
            <a:r>
              <a:rPr lang="en-US" sz="2848">
                <a:solidFill>
                  <a:srgbClr val="4A9D75"/>
                </a:solidFill>
                <a:latin typeface="Open Sauce"/>
              </a:rPr>
              <a:t>: Baja - Media Baja.</a:t>
            </a:r>
          </a:p>
          <a:p>
            <a:pPr>
              <a:lnSpc>
                <a:spcPts val="3987"/>
              </a:lnSpc>
            </a:pPr>
            <a:r>
              <a:rPr lang="en-US" sz="2848">
                <a:solidFill>
                  <a:srgbClr val="4A9D75"/>
                </a:solidFill>
                <a:latin typeface="Open Sauce Bold"/>
              </a:rPr>
              <a:t>Profesión</a:t>
            </a:r>
            <a:r>
              <a:rPr lang="en-US" sz="2848">
                <a:solidFill>
                  <a:srgbClr val="4A9D75"/>
                </a:solidFill>
                <a:latin typeface="Open Sauce"/>
              </a:rPr>
              <a:t>: 85% jubilados. </a:t>
            </a:r>
          </a:p>
          <a:p>
            <a:pPr>
              <a:lnSpc>
                <a:spcPts val="3987"/>
              </a:lnSpc>
            </a:pPr>
            <a:r>
              <a:rPr lang="en-US" sz="2848">
                <a:solidFill>
                  <a:srgbClr val="4A9D75"/>
                </a:solidFill>
                <a:latin typeface="Open Sauce Bold"/>
              </a:rPr>
              <a:t>Cantidad de veces que necesitan recurrir a un centro de salud</a:t>
            </a:r>
            <a:r>
              <a:rPr lang="en-US" sz="2848">
                <a:solidFill>
                  <a:srgbClr val="4A9D75"/>
                </a:solidFill>
                <a:latin typeface="Open Sauce"/>
              </a:rPr>
              <a:t>: 3 - 4 veces al mes en promedio. </a:t>
            </a:r>
          </a:p>
          <a:p>
            <a:pPr>
              <a:lnSpc>
                <a:spcPts val="3987"/>
              </a:lnSpc>
            </a:pPr>
            <a:r>
              <a:rPr lang="en-US" sz="2848">
                <a:solidFill>
                  <a:srgbClr val="4A9D75"/>
                </a:solidFill>
                <a:latin typeface="Open Sauce Bold"/>
              </a:rPr>
              <a:t>Debilidades</a:t>
            </a:r>
            <a:r>
              <a:rPr lang="en-US" sz="2848">
                <a:solidFill>
                  <a:srgbClr val="4A9D75"/>
                </a:solidFill>
                <a:latin typeface="Open Sauce Bold"/>
              </a:rPr>
              <a:t> físicas</a:t>
            </a:r>
            <a:r>
              <a:rPr lang="en-US" sz="2848">
                <a:solidFill>
                  <a:srgbClr val="4A9D75"/>
                </a:solidFill>
                <a:latin typeface="Open Sauce"/>
              </a:rPr>
              <a:t>: Generalmente movilidad y visión reducida. </a:t>
            </a:r>
          </a:p>
          <a:p>
            <a:pPr>
              <a:lnSpc>
                <a:spcPts val="3987"/>
              </a:lnSpc>
            </a:pPr>
            <a:r>
              <a:rPr lang="en-US" sz="2848">
                <a:solidFill>
                  <a:srgbClr val="4A9D75"/>
                </a:solidFill>
                <a:latin typeface="Open Sauce Bold"/>
              </a:rPr>
              <a:t>Debi</a:t>
            </a:r>
            <a:r>
              <a:rPr lang="en-US" sz="2848">
                <a:solidFill>
                  <a:srgbClr val="4A9D75"/>
                </a:solidFill>
                <a:latin typeface="Open Sauce Bold"/>
              </a:rPr>
              <a:t>lidades cognitivas</a:t>
            </a:r>
            <a:r>
              <a:rPr lang="en-US" sz="2848">
                <a:solidFill>
                  <a:srgbClr val="4A9D75"/>
                </a:solidFill>
                <a:latin typeface="Open Sauce"/>
              </a:rPr>
              <a:t>: Principalmente afectaciones en memoria a largo plazo. </a:t>
            </a:r>
          </a:p>
        </p:txBody>
      </p:sp>
      <p:sp>
        <p:nvSpPr>
          <p:cNvPr name="TextBox 5" id="5"/>
          <p:cNvSpPr txBox="true"/>
          <p:nvPr/>
        </p:nvSpPr>
        <p:spPr>
          <a:xfrm rot="0">
            <a:off x="3109572" y="2533962"/>
            <a:ext cx="12104261" cy="1553197"/>
          </a:xfrm>
          <a:prstGeom prst="rect">
            <a:avLst/>
          </a:prstGeom>
        </p:spPr>
        <p:txBody>
          <a:bodyPr anchor="t" rtlCol="false" tIns="0" lIns="0" bIns="0" rIns="0">
            <a:spAutoFit/>
          </a:bodyPr>
          <a:lstStyle/>
          <a:p>
            <a:pPr algn="ctr">
              <a:lnSpc>
                <a:spcPts val="6265"/>
              </a:lnSpc>
              <a:spcBef>
                <a:spcPct val="0"/>
              </a:spcBef>
            </a:pPr>
            <a:r>
              <a:rPr lang="en-US" sz="4475">
                <a:solidFill>
                  <a:srgbClr val="4A9D75"/>
                </a:solidFill>
                <a:latin typeface="Open Sauce Bold"/>
              </a:rPr>
              <a:t>Usuario de la tercera edad sin ayuda de personas externas (Primario) </a:t>
            </a:r>
          </a:p>
        </p:txBody>
      </p:sp>
      <p:sp>
        <p:nvSpPr>
          <p:cNvPr name="Freeform 6" id="6"/>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grpSp>
        <p:nvGrpSpPr>
          <p:cNvPr name="Group 7" id="7"/>
          <p:cNvGrpSpPr/>
          <p:nvPr/>
        </p:nvGrpSpPr>
        <p:grpSpPr>
          <a:xfrm rot="0">
            <a:off x="1226882" y="2488766"/>
            <a:ext cx="1882689" cy="1729313"/>
            <a:chOff x="0" y="0"/>
            <a:chExt cx="2510252" cy="2305751"/>
          </a:xfrm>
        </p:grpSpPr>
        <p:grpSp>
          <p:nvGrpSpPr>
            <p:cNvPr name="Group 8" id="8"/>
            <p:cNvGrpSpPr/>
            <p:nvPr/>
          </p:nvGrpSpPr>
          <p:grpSpPr>
            <a:xfrm rot="0">
              <a:off x="0" y="0"/>
              <a:ext cx="2305751" cy="230575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A9D75"/>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680357" y="-21254"/>
              <a:ext cx="1829895" cy="2167285"/>
            </a:xfrm>
            <a:prstGeom prst="rect">
              <a:avLst/>
            </a:prstGeom>
          </p:spPr>
          <p:txBody>
            <a:bodyPr anchor="t" rtlCol="false" tIns="0" lIns="0" bIns="0" rIns="0">
              <a:spAutoFit/>
            </a:bodyPr>
            <a:lstStyle/>
            <a:p>
              <a:pPr>
                <a:lnSpc>
                  <a:spcPts val="13690"/>
                </a:lnSpc>
              </a:pPr>
              <a:r>
                <a:rPr lang="en-US" sz="9779">
                  <a:solidFill>
                    <a:srgbClr val="FFFFFF"/>
                  </a:solidFill>
                  <a:latin typeface="Open Sauce Bold"/>
                </a:rPr>
                <a:t>1</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6FFFB"/>
        </a:solidFill>
      </p:bgPr>
    </p:bg>
    <p:spTree>
      <p:nvGrpSpPr>
        <p:cNvPr id="1" name=""/>
        <p:cNvGrpSpPr/>
        <p:nvPr/>
      </p:nvGrpSpPr>
      <p:grpSpPr>
        <a:xfrm>
          <a:off x="0" y="0"/>
          <a:ext cx="0" cy="0"/>
          <a:chOff x="0" y="0"/>
          <a:chExt cx="0" cy="0"/>
        </a:xfrm>
      </p:grpSpPr>
      <p:sp>
        <p:nvSpPr>
          <p:cNvPr name="AutoShape 2" id="2"/>
          <p:cNvSpPr/>
          <p:nvPr/>
        </p:nvSpPr>
        <p:spPr>
          <a:xfrm>
            <a:off x="0" y="1966447"/>
            <a:ext cx="18288000" cy="0"/>
          </a:xfrm>
          <a:prstGeom prst="line">
            <a:avLst/>
          </a:prstGeom>
          <a:ln cap="rnd" w="9525">
            <a:solidFill>
              <a:srgbClr val="4A9D75"/>
            </a:solidFill>
            <a:prstDash val="solid"/>
            <a:headEnd type="none" len="sm" w="sm"/>
            <a:tailEnd type="none" len="sm" w="sm"/>
          </a:ln>
        </p:spPr>
      </p:sp>
      <p:sp>
        <p:nvSpPr>
          <p:cNvPr name="TextBox 3" id="3"/>
          <p:cNvSpPr txBox="true"/>
          <p:nvPr/>
        </p:nvSpPr>
        <p:spPr>
          <a:xfrm rot="0">
            <a:off x="1028700" y="529759"/>
            <a:ext cx="6368452" cy="1431925"/>
          </a:xfrm>
          <a:prstGeom prst="rect">
            <a:avLst/>
          </a:prstGeom>
        </p:spPr>
        <p:txBody>
          <a:bodyPr anchor="t" rtlCol="false" tIns="0" lIns="0" bIns="0" rIns="0">
            <a:spAutoFit/>
          </a:bodyPr>
          <a:lstStyle/>
          <a:p>
            <a:pPr>
              <a:lnSpc>
                <a:spcPts val="11000"/>
              </a:lnSpc>
            </a:pPr>
            <a:r>
              <a:rPr lang="en-US" sz="10000" spc="-100">
                <a:solidFill>
                  <a:srgbClr val="4A9D75"/>
                </a:solidFill>
                <a:latin typeface="Open Sauce Bold"/>
              </a:rPr>
              <a:t>Perfiles</a:t>
            </a:r>
          </a:p>
        </p:txBody>
      </p:sp>
      <p:sp>
        <p:nvSpPr>
          <p:cNvPr name="TextBox 4" id="4"/>
          <p:cNvSpPr txBox="true"/>
          <p:nvPr/>
        </p:nvSpPr>
        <p:spPr>
          <a:xfrm rot="0">
            <a:off x="427408" y="5474386"/>
            <a:ext cx="17433183" cy="3518575"/>
          </a:xfrm>
          <a:prstGeom prst="rect">
            <a:avLst/>
          </a:prstGeom>
        </p:spPr>
        <p:txBody>
          <a:bodyPr anchor="t" rtlCol="false" tIns="0" lIns="0" bIns="0" rIns="0">
            <a:spAutoFit/>
          </a:bodyPr>
          <a:lstStyle/>
          <a:p>
            <a:pPr>
              <a:lnSpc>
                <a:spcPts val="3987"/>
              </a:lnSpc>
            </a:pPr>
            <a:r>
              <a:rPr lang="en-US" sz="2848">
                <a:solidFill>
                  <a:srgbClr val="4A9D75"/>
                </a:solidFill>
                <a:latin typeface="Open Sauce Bold"/>
              </a:rPr>
              <a:t>Edad</a:t>
            </a:r>
            <a:r>
              <a:rPr lang="en-US" sz="2848">
                <a:solidFill>
                  <a:srgbClr val="4A9D75"/>
                </a:solidFill>
                <a:latin typeface="Open Sauce"/>
              </a:rPr>
              <a:t>: 60+ años (65 en promedio). </a:t>
            </a:r>
          </a:p>
          <a:p>
            <a:pPr>
              <a:lnSpc>
                <a:spcPts val="3987"/>
              </a:lnSpc>
            </a:pPr>
            <a:r>
              <a:rPr lang="en-US" sz="2848">
                <a:solidFill>
                  <a:srgbClr val="4A9D75"/>
                </a:solidFill>
                <a:latin typeface="Open Sauce Bold"/>
              </a:rPr>
              <a:t>Género</a:t>
            </a:r>
            <a:r>
              <a:rPr lang="en-US" sz="2848">
                <a:solidFill>
                  <a:srgbClr val="4A9D75"/>
                </a:solidFill>
                <a:latin typeface="Open Sauce"/>
              </a:rPr>
              <a:t>: 55% mujeres. </a:t>
            </a:r>
          </a:p>
          <a:p>
            <a:pPr>
              <a:lnSpc>
                <a:spcPts val="3987"/>
              </a:lnSpc>
            </a:pPr>
            <a:r>
              <a:rPr lang="en-US" sz="2848">
                <a:solidFill>
                  <a:srgbClr val="4A9D75"/>
                </a:solidFill>
                <a:latin typeface="Open Sauce Bold"/>
              </a:rPr>
              <a:t>Experiencia tecnológica</a:t>
            </a:r>
            <a:r>
              <a:rPr lang="en-US" sz="2848">
                <a:solidFill>
                  <a:srgbClr val="4A9D75"/>
                </a:solidFill>
                <a:latin typeface="Open Sauce"/>
              </a:rPr>
              <a:t>: Baja - Media Baja.</a:t>
            </a:r>
          </a:p>
          <a:p>
            <a:pPr>
              <a:lnSpc>
                <a:spcPts val="3987"/>
              </a:lnSpc>
            </a:pPr>
            <a:r>
              <a:rPr lang="en-US" sz="2848">
                <a:solidFill>
                  <a:srgbClr val="4A9D75"/>
                </a:solidFill>
                <a:latin typeface="Open Sauce Bold"/>
              </a:rPr>
              <a:t>Profesión</a:t>
            </a:r>
            <a:r>
              <a:rPr lang="en-US" sz="2848">
                <a:solidFill>
                  <a:srgbClr val="4A9D75"/>
                </a:solidFill>
                <a:latin typeface="Open Sauce"/>
              </a:rPr>
              <a:t>: 85% jubilados. </a:t>
            </a:r>
          </a:p>
          <a:p>
            <a:pPr>
              <a:lnSpc>
                <a:spcPts val="3987"/>
              </a:lnSpc>
            </a:pPr>
            <a:r>
              <a:rPr lang="en-US" sz="2848">
                <a:solidFill>
                  <a:srgbClr val="4A9D75"/>
                </a:solidFill>
                <a:latin typeface="Open Sauce Bold"/>
              </a:rPr>
              <a:t>Cantidad de veces que necesitan recurrir a un centro de salud</a:t>
            </a:r>
            <a:r>
              <a:rPr lang="en-US" sz="2848">
                <a:solidFill>
                  <a:srgbClr val="4A9D75"/>
                </a:solidFill>
                <a:latin typeface="Open Sauce"/>
              </a:rPr>
              <a:t>: 3 - 4 veces al mes en promedio. </a:t>
            </a:r>
          </a:p>
          <a:p>
            <a:pPr>
              <a:lnSpc>
                <a:spcPts val="3987"/>
              </a:lnSpc>
            </a:pPr>
            <a:r>
              <a:rPr lang="en-US" sz="2848">
                <a:solidFill>
                  <a:srgbClr val="4A9D75"/>
                </a:solidFill>
                <a:latin typeface="Open Sauce Bold"/>
              </a:rPr>
              <a:t>Debilidades</a:t>
            </a:r>
            <a:r>
              <a:rPr lang="en-US" sz="2848">
                <a:solidFill>
                  <a:srgbClr val="4A9D75"/>
                </a:solidFill>
                <a:latin typeface="Open Sauce Bold"/>
              </a:rPr>
              <a:t> físicas</a:t>
            </a:r>
            <a:r>
              <a:rPr lang="en-US" sz="2848">
                <a:solidFill>
                  <a:srgbClr val="4A9D75"/>
                </a:solidFill>
                <a:latin typeface="Open Sauce"/>
              </a:rPr>
              <a:t>: Generalmente movilidad y visión reducida. </a:t>
            </a:r>
          </a:p>
          <a:p>
            <a:pPr>
              <a:lnSpc>
                <a:spcPts val="3987"/>
              </a:lnSpc>
            </a:pPr>
            <a:r>
              <a:rPr lang="en-US" sz="2848">
                <a:solidFill>
                  <a:srgbClr val="4A9D75"/>
                </a:solidFill>
                <a:latin typeface="Open Sauce Bold"/>
              </a:rPr>
              <a:t>Debi</a:t>
            </a:r>
            <a:r>
              <a:rPr lang="en-US" sz="2848">
                <a:solidFill>
                  <a:srgbClr val="4A9D75"/>
                </a:solidFill>
                <a:latin typeface="Open Sauce Bold"/>
              </a:rPr>
              <a:t>lidades cognitivas</a:t>
            </a:r>
            <a:r>
              <a:rPr lang="en-US" sz="2848">
                <a:solidFill>
                  <a:srgbClr val="4A9D75"/>
                </a:solidFill>
                <a:latin typeface="Open Sauce"/>
              </a:rPr>
              <a:t>: Principalmente afectaciones en memoria a largo plazo. </a:t>
            </a:r>
          </a:p>
        </p:txBody>
      </p:sp>
      <p:sp>
        <p:nvSpPr>
          <p:cNvPr name="TextBox 5" id="5"/>
          <p:cNvSpPr txBox="true"/>
          <p:nvPr/>
        </p:nvSpPr>
        <p:spPr>
          <a:xfrm rot="0">
            <a:off x="2249350" y="2642527"/>
            <a:ext cx="14281412" cy="1553197"/>
          </a:xfrm>
          <a:prstGeom prst="rect">
            <a:avLst/>
          </a:prstGeom>
        </p:spPr>
        <p:txBody>
          <a:bodyPr anchor="t" rtlCol="false" tIns="0" lIns="0" bIns="0" rIns="0">
            <a:spAutoFit/>
          </a:bodyPr>
          <a:lstStyle/>
          <a:p>
            <a:pPr algn="ctr">
              <a:lnSpc>
                <a:spcPts val="6265"/>
              </a:lnSpc>
              <a:spcBef>
                <a:spcPct val="0"/>
              </a:spcBef>
            </a:pPr>
            <a:r>
              <a:rPr lang="en-US" sz="4475">
                <a:solidFill>
                  <a:srgbClr val="4A9D75"/>
                </a:solidFill>
                <a:latin typeface="Open Sauce Bold"/>
              </a:rPr>
              <a:t>Usuario de la tercera edad con ayuda de personas externas (Primario)</a:t>
            </a:r>
          </a:p>
        </p:txBody>
      </p:sp>
      <p:sp>
        <p:nvSpPr>
          <p:cNvPr name="Freeform 6" id="6"/>
          <p:cNvSpPr/>
          <p:nvPr/>
        </p:nvSpPr>
        <p:spPr>
          <a:xfrm flipH="false" flipV="false" rot="0">
            <a:off x="11277186" y="-2234707"/>
            <a:ext cx="6796236" cy="4469414"/>
          </a:xfrm>
          <a:custGeom>
            <a:avLst/>
            <a:gdLst/>
            <a:ahLst/>
            <a:cxnLst/>
            <a:rect r="r" b="b" t="t" l="l"/>
            <a:pathLst>
              <a:path h="4469414" w="6796236">
                <a:moveTo>
                  <a:pt x="0" y="0"/>
                </a:moveTo>
                <a:lnTo>
                  <a:pt x="6796235" y="0"/>
                </a:lnTo>
                <a:lnTo>
                  <a:pt x="6796235" y="4469414"/>
                </a:lnTo>
                <a:lnTo>
                  <a:pt x="0" y="4469414"/>
                </a:lnTo>
                <a:lnTo>
                  <a:pt x="0" y="0"/>
                </a:lnTo>
                <a:close/>
              </a:path>
            </a:pathLst>
          </a:custGeom>
          <a:blipFill>
            <a:blip r:embed="rId2"/>
            <a:stretch>
              <a:fillRect l="0" t="0" r="0" b="-52060"/>
            </a:stretch>
          </a:blipFill>
        </p:spPr>
      </p:sp>
      <p:grpSp>
        <p:nvGrpSpPr>
          <p:cNvPr name="Group 7" id="7"/>
          <p:cNvGrpSpPr/>
          <p:nvPr/>
        </p:nvGrpSpPr>
        <p:grpSpPr>
          <a:xfrm rot="0">
            <a:off x="1342756" y="2597331"/>
            <a:ext cx="1813188" cy="1729313"/>
            <a:chOff x="0" y="0"/>
            <a:chExt cx="2417585" cy="2305751"/>
          </a:xfrm>
        </p:grpSpPr>
        <p:grpSp>
          <p:nvGrpSpPr>
            <p:cNvPr name="Group 8" id="8"/>
            <p:cNvGrpSpPr/>
            <p:nvPr/>
          </p:nvGrpSpPr>
          <p:grpSpPr>
            <a:xfrm rot="0">
              <a:off x="0" y="0"/>
              <a:ext cx="2305751" cy="230575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A9D75"/>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587689" y="-21254"/>
              <a:ext cx="1829895" cy="2167285"/>
            </a:xfrm>
            <a:prstGeom prst="rect">
              <a:avLst/>
            </a:prstGeom>
          </p:spPr>
          <p:txBody>
            <a:bodyPr anchor="t" rtlCol="false" tIns="0" lIns="0" bIns="0" rIns="0">
              <a:spAutoFit/>
            </a:bodyPr>
            <a:lstStyle/>
            <a:p>
              <a:pPr>
                <a:lnSpc>
                  <a:spcPts val="13690"/>
                </a:lnSpc>
              </a:pPr>
              <a:r>
                <a:rPr lang="en-US" sz="9779">
                  <a:solidFill>
                    <a:srgbClr val="FFFFFF"/>
                  </a:solidFill>
                  <a:latin typeface="Open Sauce Bold"/>
                </a:rPr>
                <a:t>2</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DAF_7Zaw-ts</dc:identifier>
  <dcterms:modified xsi:type="dcterms:W3CDTF">2011-08-01T06:04:30Z</dcterms:modified>
  <cp:revision>1</cp:revision>
  <dc:title>Guía del Proyecto - SaludExpress</dc:title>
</cp:coreProperties>
</file>

<file path=docProps/thumbnail.jpeg>
</file>